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8" r:id="rId3"/>
    <p:sldId id="336" r:id="rId4"/>
    <p:sldId id="337" r:id="rId5"/>
    <p:sldId id="347" r:id="rId6"/>
    <p:sldId id="348" r:id="rId7"/>
    <p:sldId id="317" r:id="rId8"/>
    <p:sldId id="274" r:id="rId9"/>
    <p:sldId id="349" r:id="rId10"/>
    <p:sldId id="358" r:id="rId11"/>
    <p:sldId id="351" r:id="rId12"/>
    <p:sldId id="359" r:id="rId13"/>
    <p:sldId id="352" r:id="rId14"/>
    <p:sldId id="353" r:id="rId15"/>
    <p:sldId id="360" r:id="rId16"/>
    <p:sldId id="354" r:id="rId17"/>
    <p:sldId id="356" r:id="rId18"/>
    <p:sldId id="361" r:id="rId19"/>
    <p:sldId id="357" r:id="rId20"/>
    <p:sldId id="298" r:id="rId21"/>
    <p:sldId id="328" r:id="rId22"/>
    <p:sldId id="329" r:id="rId23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E27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5" d="100"/>
          <a:sy n="85" d="100"/>
        </p:scale>
        <p:origin x="234" y="8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3259" y="975589"/>
            <a:ext cx="6517482" cy="1881910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13259" y="2914651"/>
            <a:ext cx="6517482" cy="102869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bg1">
                    <a:lumMod val="50000"/>
                  </a:schemeClr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F2777-634A-084F-90AB-6C988B7647DE}" type="datetimeFigureOut">
              <a:rPr lang="en-US" smtClean="0"/>
              <a:t>3/12/2017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AED46-92F2-5143-86CE-3699950882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9421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1775320"/>
            <a:ext cx="7772870" cy="25680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F2777-634A-084F-90AB-6C988B7647DE}" type="datetimeFigureOut">
              <a:rPr lang="en-US" smtClean="0"/>
              <a:t>3/12/2017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AED46-92F2-5143-86CE-3699950882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9346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21423"/>
            <a:ext cx="7763814" cy="2052614"/>
          </a:xfrm>
        </p:spPr>
        <p:txBody>
          <a:bodyPr anchor="b">
            <a:normAutofit/>
          </a:bodyPr>
          <a:lstStyle>
            <a:lvl1pPr>
              <a:defRPr sz="3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2743093"/>
            <a:ext cx="7763814" cy="1026137"/>
          </a:xfrm>
        </p:spPr>
        <p:txBody>
          <a:bodyPr>
            <a:normAutofit/>
          </a:bodyPr>
          <a:lstStyle>
            <a:lvl1pPr marL="0" indent="0" algn="ctr">
              <a:buNone/>
              <a:defRPr sz="1500">
                <a:solidFill>
                  <a:schemeClr val="bg1">
                    <a:lumMod val="50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F2777-634A-084F-90AB-6C988B7647DE}" type="datetimeFigureOut">
              <a:rPr lang="en-US" smtClean="0"/>
              <a:t>3/12/2017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AED46-92F2-5143-86CE-3699950882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09314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463888"/>
            <a:ext cx="7773338" cy="11971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1775320"/>
            <a:ext cx="3829520" cy="25680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629150" y="1775320"/>
            <a:ext cx="3829050" cy="25680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F2777-634A-084F-90AB-6C988B7647DE}" type="datetimeFigureOut">
              <a:rPr lang="en-US" smtClean="0"/>
              <a:t>3/12/2017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AED46-92F2-5143-86CE-3699950882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94637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463888"/>
            <a:ext cx="7773338" cy="11971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9746" y="1778263"/>
            <a:ext cx="3655106" cy="509996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195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331" y="2288260"/>
            <a:ext cx="3829520" cy="20551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7317" y="1778263"/>
            <a:ext cx="3661353" cy="509996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195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629150" y="2288260"/>
            <a:ext cx="3829051" cy="20551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F2777-634A-084F-90AB-6C988B7647DE}" type="datetimeFigureOut">
              <a:rPr lang="en-US" smtClean="0"/>
              <a:t>3/12/2017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AED46-92F2-5143-86CE-3699950882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18778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F2777-634A-084F-90AB-6C988B7647DE}" type="datetimeFigureOut">
              <a:rPr lang="en-US" smtClean="0"/>
              <a:t>3/12/2017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AED46-92F2-5143-86CE-3699950882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4181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F2777-634A-084F-90AB-6C988B7647DE}" type="datetimeFigureOut">
              <a:rPr lang="en-US" smtClean="0"/>
              <a:t>3/12/2017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AED46-92F2-5143-86CE-3699950882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75671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457200"/>
            <a:ext cx="2951766" cy="1517439"/>
          </a:xfrm>
        </p:spPr>
        <p:txBody>
          <a:bodyPr anchor="b"/>
          <a:lstStyle>
            <a:lvl1pPr algn="ctr"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808547" y="457201"/>
            <a:ext cx="4650122" cy="388619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1974639"/>
            <a:ext cx="2951767" cy="2368761"/>
          </a:xfrm>
        </p:spPr>
        <p:txBody>
          <a:bodyPr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F2777-634A-084F-90AB-6C988B7647DE}" type="datetimeFigureOut">
              <a:rPr lang="en-US" smtClean="0"/>
              <a:t>3/12/2017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AED46-92F2-5143-86CE-3699950882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421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457200"/>
            <a:ext cx="4451227" cy="1517441"/>
          </a:xfrm>
        </p:spPr>
        <p:txBody>
          <a:bodyPr anchor="b"/>
          <a:lstStyle>
            <a:lvl1pPr algn="ctr"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68602" y="457201"/>
            <a:ext cx="2441519" cy="38862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1974639"/>
            <a:ext cx="4451212" cy="2368760"/>
          </a:xfrm>
        </p:spPr>
        <p:txBody>
          <a:bodyPr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F2777-634A-084F-90AB-6C988B7647DE}" type="datetimeFigureOut">
              <a:rPr lang="en-US" smtClean="0"/>
              <a:t>3/12/2017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AED46-92F2-5143-86CE-3699950882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111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3217030"/>
            <a:ext cx="7773324" cy="608708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88558" y="523696"/>
            <a:ext cx="7366899" cy="2410602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3831546"/>
            <a:ext cx="7773339" cy="511854"/>
          </a:xfrm>
        </p:spPr>
        <p:txBody>
          <a:bodyPr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F2777-634A-084F-90AB-6C988B7647DE}" type="datetimeFigureOut">
              <a:rPr lang="en-US" smtClean="0"/>
              <a:t>3/12/2017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AED46-92F2-5143-86CE-3699950882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12227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457200"/>
            <a:ext cx="7773339" cy="2570434"/>
          </a:xfrm>
        </p:spPr>
        <p:txBody>
          <a:bodyPr anchor="ctr"/>
          <a:lstStyle>
            <a:lvl1pPr algn="ctr"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3153616"/>
            <a:ext cx="7773339" cy="1189785"/>
          </a:xfrm>
        </p:spPr>
        <p:txBody>
          <a:bodyPr anchor="ctr"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F2777-634A-084F-90AB-6C988B7647DE}" type="datetimeFigureOut">
              <a:rPr lang="en-US" smtClean="0"/>
              <a:t>3/12/2017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AED46-92F2-5143-86CE-3699950882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8354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457200"/>
            <a:ext cx="6977064" cy="2244678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2707524"/>
            <a:ext cx="6564224" cy="446091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3279597"/>
            <a:ext cx="7773339" cy="106579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F2777-634A-084F-90AB-6C988B7647DE}" type="datetimeFigureOut">
              <a:rPr lang="en-US" smtClean="0"/>
              <a:t>3/12/2017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AED46-92F2-5143-86CE-369995088219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751116" y="565625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918169" y="2245184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166026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1604041"/>
            <a:ext cx="7773339" cy="1883876"/>
          </a:xfrm>
        </p:spPr>
        <p:txBody>
          <a:bodyPr anchor="b"/>
          <a:lstStyle>
            <a:lvl1pPr algn="ctr"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3496751"/>
            <a:ext cx="7773339" cy="855483"/>
          </a:xfrm>
        </p:spPr>
        <p:txBody>
          <a:bodyPr anchor="t"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F2777-634A-084F-90AB-6C988B7647DE}" type="datetimeFigureOut">
              <a:rPr lang="en-US" smtClean="0"/>
              <a:t>3/12/2017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AED46-92F2-5143-86CE-3699950882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64542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31" y="457200"/>
            <a:ext cx="7773339" cy="120382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31" y="1775320"/>
            <a:ext cx="2474232" cy="432197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31" y="2207517"/>
            <a:ext cx="2474232" cy="2135884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9292" y="1775320"/>
            <a:ext cx="2468641" cy="432197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1012" y="2207517"/>
            <a:ext cx="2477513" cy="2135884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1775320"/>
            <a:ext cx="2478696" cy="432197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79974" y="2207517"/>
            <a:ext cx="2478696" cy="2135884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F2777-634A-084F-90AB-6C988B7647DE}" type="datetimeFigureOut">
              <a:rPr lang="en-US" smtClean="0"/>
              <a:t>3/12/2017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AED46-92F2-5143-86CE-3699950882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1884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31" y="458079"/>
            <a:ext cx="7773339" cy="120294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31" y="3153615"/>
            <a:ext cx="2472307" cy="432197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165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331" y="1775320"/>
            <a:ext cx="2472307" cy="1143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31" y="3585811"/>
            <a:ext cx="2472307" cy="757589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69" y="3153615"/>
            <a:ext cx="2476371" cy="432197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165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331011" y="1775320"/>
            <a:ext cx="2477514" cy="1143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3585811"/>
            <a:ext cx="2477514" cy="757589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3153615"/>
            <a:ext cx="2475511" cy="432197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165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979974" y="1775320"/>
            <a:ext cx="2478696" cy="1143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880" y="3585809"/>
            <a:ext cx="2478790" cy="757591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F2777-634A-084F-90AB-6C988B7647DE}" type="datetimeFigureOut">
              <a:rPr lang="en-US" smtClean="0"/>
              <a:t>3/12/2017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AED46-92F2-5143-86CE-3699950882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80491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1775320"/>
            <a:ext cx="7773339" cy="256808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F2777-634A-084F-90AB-6C988B7647DE}" type="datetimeFigureOut">
              <a:rPr lang="en-US" smtClean="0"/>
              <a:t>3/12/2017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AED46-92F2-5143-86CE-3699950882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1125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57201"/>
            <a:ext cx="1914995" cy="38861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457201"/>
            <a:ext cx="5744043" cy="388619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F2777-634A-084F-90AB-6C988B7647DE}" type="datetimeFigureOut">
              <a:rPr lang="en-US" smtClean="0"/>
              <a:t>3/12/2017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AED46-92F2-5143-86CE-3699950882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6766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32" y="463888"/>
            <a:ext cx="7773338" cy="1197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1775320"/>
            <a:ext cx="7773339" cy="2568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3" y="4412457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/>
                </a:solidFill>
              </a:defRPr>
            </a:lvl1pPr>
          </a:lstStyle>
          <a:p>
            <a:fld id="{963F2777-634A-084F-90AB-6C988B7647DE}" type="datetimeFigureOut">
              <a:rPr lang="en-US" smtClean="0"/>
              <a:t>3/12/2017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31" y="4412457"/>
            <a:ext cx="5004665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4412457"/>
            <a:ext cx="573161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/>
                </a:solidFill>
              </a:defRPr>
            </a:lvl1pPr>
          </a:lstStyle>
          <a:p>
            <a:fld id="{4D6AED46-92F2-5143-86CE-3699950882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160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685800" rtl="0" eaLnBrk="1" latinLnBrk="0" hangingPunct="1">
        <a:lnSpc>
          <a:spcPct val="90000"/>
        </a:lnSpc>
        <a:spcBef>
          <a:spcPct val="0"/>
        </a:spcBef>
        <a:buNone/>
        <a:defRPr sz="27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20000"/>
        </a:lnSpc>
        <a:spcBef>
          <a:spcPts val="750"/>
        </a:spcBef>
        <a:buClr>
          <a:schemeClr val="tx1"/>
        </a:buClr>
        <a:buFont typeface="Arial" panose="020B0604020202020204" pitchFamily="34" charset="0"/>
        <a:buChar char="•"/>
        <a:defRPr sz="15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tx1"/>
        </a:buClr>
        <a:buFont typeface="Arial" panose="020B0604020202020204" pitchFamily="34" charset="0"/>
        <a:buChar char="•"/>
        <a:defRPr sz="135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tx1"/>
        </a:buClr>
        <a:buFont typeface="Arial" panose="020B0604020202020204" pitchFamily="34" charset="0"/>
        <a:buChar char="•"/>
        <a:defRPr sz="12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tx1"/>
        </a:buClr>
        <a:buFont typeface="Arial" panose="020B0604020202020204" pitchFamily="34" charset="0"/>
        <a:buChar char="•"/>
        <a:defRPr sz="105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tx1"/>
        </a:buClr>
        <a:buFont typeface="Arial" panose="020B0604020202020204" pitchFamily="34" charset="0"/>
        <a:buChar char="•"/>
        <a:defRPr sz="105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tx1"/>
        </a:buClr>
        <a:buFont typeface="Arial" panose="020B0604020202020204" pitchFamily="34" charset="0"/>
        <a:buChar char="•"/>
        <a:defRPr sz="105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tx1"/>
        </a:buClr>
        <a:buFont typeface="Arial" panose="020B0604020202020204" pitchFamily="34" charset="0"/>
        <a:buChar char="•"/>
        <a:defRPr sz="105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tx1"/>
        </a:buClr>
        <a:buFont typeface="Arial" panose="020B0604020202020204" pitchFamily="34" charset="0"/>
        <a:buChar char="•"/>
        <a:defRPr sz="105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tx1"/>
        </a:buClr>
        <a:buFont typeface="Arial" panose="020B0604020202020204" pitchFamily="34" charset="0"/>
        <a:buChar char="•"/>
        <a:defRPr sz="105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136554" y="4486283"/>
            <a:ext cx="28368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 smtClean="0">
                <a:solidFill>
                  <a:schemeClr val="bg1"/>
                </a:solidFill>
              </a:rPr>
              <a:t>CIS-101 Computer Information Systems</a:t>
            </a:r>
          </a:p>
          <a:p>
            <a:pPr algn="r"/>
            <a:r>
              <a:rPr lang="en-US" sz="1200" dirty="0" smtClean="0">
                <a:solidFill>
                  <a:schemeClr val="bg1"/>
                </a:solidFill>
              </a:rPr>
              <a:t>General Education Core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42290" y="1483559"/>
            <a:ext cx="8431085" cy="132343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en-US" sz="60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Presentation Software</a:t>
            </a:r>
            <a:endParaRPr lang="en-US" sz="5400" b="1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r"/>
            <a:r>
              <a:rPr lang="en-US" sz="2000" b="1" i="1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Deena Sjoberg</a:t>
            </a:r>
            <a:endParaRPr lang="en-US" sz="2000" b="1" i="1" dirty="0">
              <a:solidFill>
                <a:srgbClr val="FFFFFF"/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cxnSp>
        <p:nvCxnSpPr>
          <p:cNvPr id="7" name="Straight Connector 6"/>
          <p:cNvCxnSpPr/>
          <p:nvPr/>
        </p:nvCxnSpPr>
        <p:spPr>
          <a:xfrm flipH="1" flipV="1">
            <a:off x="1139480" y="2409300"/>
            <a:ext cx="7810160" cy="23737"/>
          </a:xfrm>
          <a:prstGeom prst="line">
            <a:avLst/>
          </a:prstGeom>
          <a:ln>
            <a:solidFill>
              <a:srgbClr val="0E275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7804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136554" y="4486283"/>
            <a:ext cx="28368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 smtClean="0">
                <a:solidFill>
                  <a:schemeClr val="bg1"/>
                </a:solidFill>
              </a:rPr>
              <a:t>CIS-101 Computer Information Systems</a:t>
            </a:r>
          </a:p>
          <a:p>
            <a:pPr algn="r"/>
            <a:r>
              <a:rPr lang="en-US" sz="1200" dirty="0" smtClean="0">
                <a:solidFill>
                  <a:schemeClr val="bg1"/>
                </a:solidFill>
              </a:rPr>
              <a:t>General Education Core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39480" y="1483559"/>
            <a:ext cx="78338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6000" b="1" dirty="0" smtClean="0">
                <a:solidFill>
                  <a:schemeClr val="tx2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History of PowerPoint</a:t>
            </a:r>
          </a:p>
        </p:txBody>
      </p:sp>
      <p:cxnSp>
        <p:nvCxnSpPr>
          <p:cNvPr id="7" name="Straight Connector 6"/>
          <p:cNvCxnSpPr/>
          <p:nvPr/>
        </p:nvCxnSpPr>
        <p:spPr>
          <a:xfrm flipH="1" flipV="1">
            <a:off x="1139480" y="2409300"/>
            <a:ext cx="7810160" cy="23737"/>
          </a:xfrm>
          <a:prstGeom prst="line">
            <a:avLst/>
          </a:prstGeom>
          <a:ln>
            <a:solidFill>
              <a:srgbClr val="0E275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3937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8700" y="-47469"/>
            <a:ext cx="59466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i="1" dirty="0" smtClean="0">
                <a:solidFill>
                  <a:srgbClr val="0E275A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Microsoft PowerPoint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73000" y="1368604"/>
            <a:ext cx="8712245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 smtClean="0"/>
              <a:t>Released in 1987 by Microsoft after being purchased from Forethought, </a:t>
            </a:r>
            <a:r>
              <a:rPr lang="en-US" dirty="0" smtClean="0"/>
              <a:t>Inc. </a:t>
            </a:r>
            <a:r>
              <a:rPr lang="en-US" dirty="0" smtClean="0"/>
              <a:t>under the name “Presenter” which was originally designed for Macintosh.</a:t>
            </a:r>
          </a:p>
          <a:p>
            <a:pPr marL="285750" indent="-285750">
              <a:buFont typeface="Arial"/>
              <a:buChar char="•"/>
            </a:pPr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Renamed to PowerPoint due to legal issues of using the name “Presenter”.</a:t>
            </a:r>
          </a:p>
          <a:p>
            <a:pPr marL="285750" indent="-285750">
              <a:buFont typeface="Arial"/>
              <a:buChar char="•"/>
            </a:pPr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Forethought was purchased by Microsoft in 1990 and became their Graphics Business Unit.</a:t>
            </a:r>
          </a:p>
          <a:p>
            <a:pPr marL="285750" indent="-285750">
              <a:buFont typeface="Arial"/>
              <a:buChar char="•"/>
            </a:pPr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PowerPoint was released the same day that Windows 3.0 was released.</a:t>
            </a:r>
          </a:p>
          <a:p>
            <a:pPr marL="285750" indent="-285750">
              <a:buFont typeface="Arial"/>
              <a:buChar char="•"/>
            </a:pPr>
            <a:endParaRPr lang="en-US" dirty="0"/>
          </a:p>
          <a:p>
            <a:pPr marL="285750" indent="-285750">
              <a:buFont typeface="Arial"/>
              <a:buChar char="•"/>
            </a:pPr>
            <a:endParaRPr lang="en-US" dirty="0" smtClean="0"/>
          </a:p>
          <a:p>
            <a:pPr marL="285750" indent="-285750">
              <a:buFont typeface="Arial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1013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8700" y="-47469"/>
            <a:ext cx="59466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i="1" dirty="0" smtClean="0">
                <a:solidFill>
                  <a:srgbClr val="0E275A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Microsoft PowerPoint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91079" y="1339885"/>
            <a:ext cx="648054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 smtClean="0"/>
              <a:t>PowerPoint was a leader in its time of presentation software. There was not another software that was included in a package that could present information the same way.</a:t>
            </a:r>
          </a:p>
          <a:p>
            <a:pPr marL="285750" indent="-285750">
              <a:buFont typeface="Arial"/>
              <a:buChar char="•"/>
            </a:pPr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PowerPoint has undergone many changes including getting rid of </a:t>
            </a:r>
            <a:r>
              <a:rPr lang="en-US" dirty="0" err="1" smtClean="0"/>
              <a:t>Clippy</a:t>
            </a:r>
            <a:r>
              <a:rPr lang="en-US" dirty="0" smtClean="0"/>
              <a:t>.</a:t>
            </a:r>
          </a:p>
          <a:p>
            <a:pPr marL="285750" indent="-285750">
              <a:buFont typeface="Arial"/>
              <a:buChar char="•"/>
            </a:pPr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PowerPoint claimed approximately 95% of all market share with over 1 billion installations.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1628" y="1861255"/>
            <a:ext cx="1980388" cy="2293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9303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8700" y="-47469"/>
            <a:ext cx="59466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i="1" dirty="0" smtClean="0">
                <a:solidFill>
                  <a:srgbClr val="0E275A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Microsoft PowerPoint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531" y="660417"/>
            <a:ext cx="6936346" cy="3630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7646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8700" y="-47469"/>
            <a:ext cx="59466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i="1" dirty="0" smtClean="0">
                <a:solidFill>
                  <a:srgbClr val="0E275A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Microsoft PowerPoint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7913" y="660417"/>
            <a:ext cx="5303287" cy="3962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526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136554" y="4486283"/>
            <a:ext cx="28368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 smtClean="0">
                <a:solidFill>
                  <a:schemeClr val="bg1"/>
                </a:solidFill>
              </a:rPr>
              <a:t>CIS-101 Computer Information Systems</a:t>
            </a:r>
          </a:p>
          <a:p>
            <a:pPr algn="r"/>
            <a:r>
              <a:rPr lang="en-US" sz="1200" dirty="0" smtClean="0">
                <a:solidFill>
                  <a:schemeClr val="bg1"/>
                </a:solidFill>
              </a:rPr>
              <a:t>General Education Core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44032" y="1483559"/>
            <a:ext cx="862934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6000" b="1" i="1" dirty="0" smtClean="0">
                <a:solidFill>
                  <a:schemeClr val="tx2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Terms for PowerPoint</a:t>
            </a:r>
          </a:p>
        </p:txBody>
      </p:sp>
      <p:cxnSp>
        <p:nvCxnSpPr>
          <p:cNvPr id="7" name="Straight Connector 6"/>
          <p:cNvCxnSpPr/>
          <p:nvPr/>
        </p:nvCxnSpPr>
        <p:spPr>
          <a:xfrm flipH="1" flipV="1">
            <a:off x="1139480" y="2409300"/>
            <a:ext cx="7810160" cy="23737"/>
          </a:xfrm>
          <a:prstGeom prst="line">
            <a:avLst/>
          </a:prstGeom>
          <a:ln>
            <a:solidFill>
              <a:srgbClr val="0E275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3377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8700" y="-47469"/>
            <a:ext cx="59466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i="1" dirty="0" smtClean="0">
                <a:solidFill>
                  <a:srgbClr val="0E275A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PowerPoint Terminology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73000" y="712112"/>
            <a:ext cx="8712245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 smtClean="0"/>
              <a:t>Ribbon -</a:t>
            </a:r>
          </a:p>
          <a:p>
            <a:pPr marL="742950" lvl="1" indent="-285750">
              <a:buFont typeface="Arial"/>
              <a:buChar char="•"/>
            </a:pPr>
            <a:r>
              <a:rPr lang="en-US" dirty="0"/>
              <a:t>an area at the top of an office program window that contains commands for working with the open file; the commands are organized under tabs</a:t>
            </a:r>
            <a:r>
              <a:rPr lang="en-US" dirty="0" smtClean="0"/>
              <a:t>.</a:t>
            </a:r>
          </a:p>
          <a:p>
            <a:pPr marL="742950" lvl="1" indent="-285750">
              <a:buFont typeface="Arial"/>
              <a:buChar char="•"/>
            </a:pPr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Cursor –</a:t>
            </a:r>
          </a:p>
          <a:p>
            <a:pPr marL="742950" lvl="1" indent="-285750">
              <a:buFont typeface="Arial"/>
              <a:buChar char="•"/>
            </a:pPr>
            <a:r>
              <a:rPr lang="en-US" dirty="0"/>
              <a:t>point on a display screen where the next character or space is entered</a:t>
            </a:r>
            <a:r>
              <a:rPr lang="en-US" dirty="0" smtClean="0"/>
              <a:t>.</a:t>
            </a:r>
          </a:p>
          <a:p>
            <a:pPr marL="742950" lvl="1" indent="-285750">
              <a:buFont typeface="Arial"/>
              <a:buChar char="•"/>
            </a:pPr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dirty="0"/>
              <a:t>Scroll </a:t>
            </a:r>
            <a:r>
              <a:rPr lang="en-US" dirty="0" smtClean="0"/>
              <a:t>Bar – </a:t>
            </a:r>
          </a:p>
          <a:p>
            <a:pPr marL="742950" lvl="1" indent="-285750">
              <a:buFont typeface="Arial"/>
              <a:buChar char="•"/>
            </a:pPr>
            <a:r>
              <a:rPr lang="en-US" dirty="0"/>
              <a:t>appears at the bottom and/or right side of a window to allow a user to view another part of the </a:t>
            </a:r>
            <a:r>
              <a:rPr lang="en-US" dirty="0" smtClean="0"/>
              <a:t>window</a:t>
            </a:r>
          </a:p>
          <a:p>
            <a:pPr marL="742950" lvl="1" indent="-285750">
              <a:buFont typeface="Arial"/>
              <a:buChar char="•"/>
            </a:pPr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Tabs –</a:t>
            </a:r>
          </a:p>
          <a:p>
            <a:pPr marL="742950" lvl="1" indent="-285750">
              <a:buFont typeface="Arial"/>
              <a:buChar char="•"/>
            </a:pPr>
            <a:r>
              <a:rPr lang="en-US" dirty="0" smtClean="0"/>
              <a:t>Buttons that are groups of functions inside of Office. (Home, Insert, Design, etc.)</a:t>
            </a:r>
          </a:p>
        </p:txBody>
      </p:sp>
    </p:spTree>
    <p:extLst>
      <p:ext uri="{BB962C8B-B14F-4D97-AF65-F5344CB8AC3E}">
        <p14:creationId xmlns:p14="http://schemas.microsoft.com/office/powerpoint/2010/main" val="2797883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8700" y="-47469"/>
            <a:ext cx="59466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i="1" dirty="0" smtClean="0">
                <a:solidFill>
                  <a:srgbClr val="0E275A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PowerPoint Terminology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73000" y="712112"/>
            <a:ext cx="8712245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/>
              <a:t>Presentation </a:t>
            </a:r>
            <a:r>
              <a:rPr lang="en-US" dirty="0" smtClean="0"/>
              <a:t>– </a:t>
            </a:r>
          </a:p>
          <a:p>
            <a:pPr marL="742950" lvl="1" indent="-285750">
              <a:buFont typeface="Arial"/>
              <a:buChar char="•"/>
            </a:pPr>
            <a:r>
              <a:rPr lang="en-US" dirty="0" smtClean="0"/>
              <a:t>a </a:t>
            </a:r>
            <a:r>
              <a:rPr lang="en-US" dirty="0"/>
              <a:t>set of slides or handouts that contains information you want to convey to an audience.</a:t>
            </a:r>
          </a:p>
          <a:p>
            <a:pPr marL="285750" indent="-285750">
              <a:buFont typeface="Arial"/>
              <a:buChar char="•"/>
            </a:pPr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dirty="0"/>
              <a:t>Normal View </a:t>
            </a:r>
            <a:r>
              <a:rPr lang="en-US" dirty="0" smtClean="0"/>
              <a:t>– </a:t>
            </a:r>
          </a:p>
          <a:p>
            <a:pPr marL="742950" lvl="1" indent="-285750">
              <a:buFont typeface="Arial"/>
              <a:buChar char="•"/>
            </a:pPr>
            <a:r>
              <a:rPr lang="en-US" dirty="0" smtClean="0"/>
              <a:t>PowerPoint's </a:t>
            </a:r>
            <a:r>
              <a:rPr lang="en-US" dirty="0"/>
              <a:t>default view that displays the Slide pane, the Notes pane, and the Slides/Outline </a:t>
            </a:r>
            <a:r>
              <a:rPr lang="en-US" dirty="0" smtClean="0"/>
              <a:t>pane.</a:t>
            </a:r>
            <a:endParaRPr lang="en-US" dirty="0"/>
          </a:p>
          <a:p>
            <a:pPr marL="285750" indent="-285750">
              <a:buFont typeface="Arial"/>
              <a:buChar char="•"/>
            </a:pPr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dirty="0"/>
              <a:t>Placeholders </a:t>
            </a:r>
            <a:r>
              <a:rPr lang="en-US" dirty="0" smtClean="0"/>
              <a:t>–</a:t>
            </a:r>
          </a:p>
          <a:p>
            <a:pPr marL="742950" lvl="1" indent="-285750">
              <a:buFont typeface="Arial"/>
              <a:buChar char="•"/>
            </a:pPr>
            <a:r>
              <a:rPr lang="en-US" dirty="0" smtClean="0"/>
              <a:t>Designated </a:t>
            </a:r>
            <a:r>
              <a:rPr lang="en-US" dirty="0"/>
              <a:t>areas in PowerPoint layouts that can be used to easily insert text, graphics, or multimedia objects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2953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8700" y="-47469"/>
            <a:ext cx="59466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i="1" dirty="0" smtClean="0">
                <a:solidFill>
                  <a:srgbClr val="0E275A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PowerPoint Terminology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73000" y="712112"/>
            <a:ext cx="87122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 smtClean="0"/>
              <a:t>Placeholders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5441" y="1081444"/>
            <a:ext cx="3577204" cy="3609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220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8700" y="-47469"/>
            <a:ext cx="59466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i="1" dirty="0" smtClean="0">
                <a:solidFill>
                  <a:srgbClr val="0E275A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PowerPoint Terminology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73000" y="712112"/>
            <a:ext cx="8712245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/>
              <a:t>Active Slide </a:t>
            </a:r>
            <a:r>
              <a:rPr lang="en-US" dirty="0" smtClean="0"/>
              <a:t>– </a:t>
            </a:r>
          </a:p>
          <a:p>
            <a:pPr marL="742950" lvl="1" indent="-285750">
              <a:buFont typeface="Arial"/>
              <a:buChar char="•"/>
            </a:pPr>
            <a:r>
              <a:rPr lang="en-US" dirty="0" smtClean="0"/>
              <a:t>The </a:t>
            </a:r>
            <a:r>
              <a:rPr lang="en-US" dirty="0"/>
              <a:t>slide currently selected or displayed.</a:t>
            </a:r>
          </a:p>
          <a:p>
            <a:pPr marL="285750" indent="-285750">
              <a:buFont typeface="Arial"/>
              <a:buChar char="•"/>
            </a:pPr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dirty="0"/>
              <a:t>Slide Layout </a:t>
            </a:r>
            <a:r>
              <a:rPr lang="en-US" dirty="0" smtClean="0"/>
              <a:t>– </a:t>
            </a:r>
          </a:p>
          <a:p>
            <a:pPr marL="742950" lvl="1" indent="-285750">
              <a:buFont typeface="Arial"/>
              <a:buChar char="•"/>
            </a:pPr>
            <a:r>
              <a:rPr lang="en-US" dirty="0" smtClean="0"/>
              <a:t>Prearranged </a:t>
            </a:r>
            <a:r>
              <a:rPr lang="en-US" dirty="0"/>
              <a:t>sets of placeholders for various types of slide content.</a:t>
            </a:r>
          </a:p>
          <a:p>
            <a:pPr marL="285750" indent="-285750">
              <a:buFont typeface="Arial"/>
              <a:buChar char="•"/>
            </a:pPr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Theme </a:t>
            </a:r>
            <a:r>
              <a:rPr lang="en-US" dirty="0"/>
              <a:t>Formatting </a:t>
            </a:r>
            <a:r>
              <a:rPr lang="en-US" dirty="0" smtClean="0"/>
              <a:t>– </a:t>
            </a:r>
          </a:p>
          <a:p>
            <a:pPr marL="742950" lvl="1" indent="-285750">
              <a:buFont typeface="Arial"/>
              <a:buChar char="•"/>
            </a:pPr>
            <a:r>
              <a:rPr lang="en-US" dirty="0" smtClean="0"/>
              <a:t>feature </a:t>
            </a:r>
            <a:r>
              <a:rPr lang="en-US" dirty="0"/>
              <a:t>that applies a background, colors, fonts, and effects to all slides in a presentation</a:t>
            </a:r>
            <a:r>
              <a:rPr lang="en-US" dirty="0" smtClean="0"/>
              <a:t>.</a:t>
            </a:r>
          </a:p>
          <a:p>
            <a:pPr marL="742950" lvl="1" indent="-285750">
              <a:buFont typeface="Arial"/>
              <a:buChar char="•"/>
            </a:pPr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dirty="0"/>
              <a:t>Clip Art </a:t>
            </a:r>
            <a:r>
              <a:rPr lang="en-US" dirty="0" smtClean="0"/>
              <a:t>– </a:t>
            </a:r>
          </a:p>
          <a:p>
            <a:pPr marL="742950" lvl="1" indent="-285750">
              <a:buFont typeface="Arial"/>
              <a:buChar char="•"/>
            </a:pPr>
            <a:r>
              <a:rPr lang="en-US" dirty="0" smtClean="0"/>
              <a:t>Pre-drawn </a:t>
            </a:r>
            <a:r>
              <a:rPr lang="en-US" dirty="0"/>
              <a:t>artwork, photos, animations, and sound clips that you can insert into your files.</a:t>
            </a:r>
          </a:p>
          <a:p>
            <a:pPr marL="285750" indent="-285750">
              <a:buFont typeface="Arial"/>
              <a:buChar char="•"/>
            </a:pPr>
            <a:endParaRPr lang="en-US" dirty="0"/>
          </a:p>
          <a:p>
            <a:pPr marL="285750" indent="-285750">
              <a:buFont typeface="Arial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9982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8700" y="-47469"/>
            <a:ext cx="59466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i="1" dirty="0" smtClean="0">
                <a:solidFill>
                  <a:srgbClr val="0E275A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PowerPoint Terminology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73000" y="712112"/>
            <a:ext cx="87122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 smtClean="0"/>
              <a:t>Clip </a:t>
            </a:r>
            <a:r>
              <a:rPr lang="en-US" dirty="0"/>
              <a:t>Art </a:t>
            </a:r>
            <a:r>
              <a:rPr lang="en-US" dirty="0" smtClean="0"/>
              <a:t>Vector Based</a:t>
            </a:r>
            <a:endParaRPr lang="en-US" dirty="0"/>
          </a:p>
          <a:p>
            <a:pPr marL="285750" indent="-285750">
              <a:buFont typeface="Arial"/>
              <a:buChar char="•"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6241" y="1183268"/>
            <a:ext cx="4899836" cy="3674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8595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8700" y="-47469"/>
            <a:ext cx="59466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i="1" dirty="0" smtClean="0">
                <a:solidFill>
                  <a:srgbClr val="0E275A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PowerPoint Terminology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73000" y="712112"/>
            <a:ext cx="8712245" cy="4524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/>
              <a:t>Contextual Tab </a:t>
            </a:r>
            <a:r>
              <a:rPr lang="en-US" dirty="0" smtClean="0"/>
              <a:t>– </a:t>
            </a:r>
          </a:p>
          <a:p>
            <a:pPr marL="742950" lvl="1" indent="-285750">
              <a:buFont typeface="Arial"/>
              <a:buChar char="•"/>
            </a:pPr>
            <a:r>
              <a:rPr lang="en-US" dirty="0" smtClean="0"/>
              <a:t>a </a:t>
            </a:r>
            <a:r>
              <a:rPr lang="en-US" dirty="0"/>
              <a:t>Ribbon tab that displays only when needed for a specific task such as formatting a table or offering picture formatting options.</a:t>
            </a:r>
          </a:p>
          <a:p>
            <a:pPr marL="285750" indent="-285750">
              <a:buFont typeface="Arial"/>
              <a:buChar char="•"/>
            </a:pPr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dirty="0"/>
              <a:t>Font </a:t>
            </a:r>
            <a:r>
              <a:rPr lang="en-US" dirty="0" smtClean="0"/>
              <a:t>– </a:t>
            </a:r>
          </a:p>
          <a:p>
            <a:pPr marL="742950" lvl="1" indent="-285750">
              <a:buFont typeface="Arial"/>
              <a:buChar char="•"/>
            </a:pPr>
            <a:r>
              <a:rPr lang="en-US" dirty="0" smtClean="0"/>
              <a:t>A </a:t>
            </a:r>
            <a:r>
              <a:rPr lang="en-US" dirty="0"/>
              <a:t>set of characters with a specific size and style.</a:t>
            </a:r>
          </a:p>
          <a:p>
            <a:pPr marL="285750" indent="-285750">
              <a:buFont typeface="Arial"/>
              <a:buChar char="•"/>
            </a:pPr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dirty="0"/>
              <a:t>Template </a:t>
            </a:r>
            <a:r>
              <a:rPr lang="en-US" dirty="0" smtClean="0"/>
              <a:t>– </a:t>
            </a:r>
          </a:p>
          <a:p>
            <a:pPr marL="742950" lvl="1" indent="-285750">
              <a:buFont typeface="Arial"/>
              <a:buChar char="•"/>
            </a:pPr>
            <a:r>
              <a:rPr lang="en-US" dirty="0" smtClean="0"/>
              <a:t>A </a:t>
            </a:r>
            <a:r>
              <a:rPr lang="en-US" dirty="0"/>
              <a:t>presentation that is already formatted with a slide design and may also include sample text to guide you in completing the presentation.</a:t>
            </a:r>
          </a:p>
          <a:p>
            <a:pPr marL="285750" indent="-285750">
              <a:buFont typeface="Arial"/>
              <a:buChar char="•"/>
            </a:pPr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dirty="0"/>
              <a:t>Footer </a:t>
            </a:r>
            <a:r>
              <a:rPr lang="en-US" dirty="0" smtClean="0"/>
              <a:t>– </a:t>
            </a:r>
          </a:p>
          <a:p>
            <a:pPr marL="742950" lvl="1" indent="-285750">
              <a:buFont typeface="Arial"/>
              <a:buChar char="•"/>
            </a:pPr>
            <a:r>
              <a:rPr lang="en-US" dirty="0" smtClean="0"/>
              <a:t>An </a:t>
            </a:r>
            <a:r>
              <a:rPr lang="en-US" dirty="0"/>
              <a:t>area at the bottom of a slide in which you can enter a date, slide number, or other information.</a:t>
            </a:r>
          </a:p>
          <a:p>
            <a:pPr marL="285750" indent="-285750">
              <a:buFont typeface="Arial"/>
              <a:buChar char="•"/>
            </a:pPr>
            <a:endParaRPr lang="en-US" dirty="0"/>
          </a:p>
          <a:p>
            <a:pPr marL="285750" indent="-285750">
              <a:buFont typeface="Arial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4963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8700" y="-47469"/>
            <a:ext cx="59466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i="1" dirty="0" smtClean="0">
                <a:solidFill>
                  <a:srgbClr val="0E275A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PowerPoint Terminology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73000" y="712112"/>
            <a:ext cx="8712245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/>
              <a:t>Header </a:t>
            </a:r>
            <a:r>
              <a:rPr lang="en-US" dirty="0" smtClean="0"/>
              <a:t>– </a:t>
            </a:r>
          </a:p>
          <a:p>
            <a:pPr marL="742950" lvl="1" indent="-285750">
              <a:buFont typeface="Arial"/>
              <a:buChar char="•"/>
            </a:pPr>
            <a:r>
              <a:rPr lang="en-US" dirty="0" smtClean="0"/>
              <a:t>An </a:t>
            </a:r>
            <a:r>
              <a:rPr lang="en-US" dirty="0"/>
              <a:t>area at the top of a slide in which you can enter a date or other information that repeats for each page.</a:t>
            </a:r>
          </a:p>
          <a:p>
            <a:pPr marL="285750" indent="-285750">
              <a:buFont typeface="Arial"/>
              <a:buChar char="•"/>
            </a:pPr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dirty="0"/>
              <a:t>Handouts </a:t>
            </a:r>
            <a:r>
              <a:rPr lang="en-US" dirty="0" smtClean="0"/>
              <a:t>–</a:t>
            </a:r>
          </a:p>
          <a:p>
            <a:pPr marL="742950" lvl="1" indent="-285750">
              <a:buFont typeface="Arial"/>
              <a:buChar char="•"/>
            </a:pPr>
            <a:r>
              <a:rPr lang="en-US" dirty="0" smtClean="0"/>
              <a:t>Printed </a:t>
            </a:r>
            <a:r>
              <a:rPr lang="en-US" dirty="0"/>
              <a:t>copies of the presentation for the audience to refer to during and after the slide show.</a:t>
            </a:r>
          </a:p>
          <a:p>
            <a:pPr marL="285750" indent="-285750">
              <a:buFont typeface="Arial"/>
              <a:buChar char="•"/>
            </a:pPr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dirty="0"/>
              <a:t>Landscape Orientation </a:t>
            </a:r>
            <a:r>
              <a:rPr lang="en-US" dirty="0" smtClean="0"/>
              <a:t>–</a:t>
            </a:r>
          </a:p>
          <a:p>
            <a:pPr marL="742950" lvl="1" indent="-285750">
              <a:buFont typeface="Arial"/>
              <a:buChar char="•"/>
            </a:pPr>
            <a:r>
              <a:rPr lang="en-US" dirty="0" smtClean="0"/>
              <a:t>A </a:t>
            </a:r>
            <a:r>
              <a:rPr lang="en-US" dirty="0"/>
              <a:t>slide or printout that is wider than it is tall.</a:t>
            </a:r>
          </a:p>
          <a:p>
            <a:pPr marL="285750" indent="-285750">
              <a:buFont typeface="Arial"/>
              <a:buChar char="•"/>
            </a:pPr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dirty="0"/>
              <a:t>Portrait Orientation </a:t>
            </a:r>
            <a:r>
              <a:rPr lang="en-US" dirty="0" smtClean="0"/>
              <a:t>–</a:t>
            </a:r>
          </a:p>
          <a:p>
            <a:pPr marL="742950" lvl="1" indent="-285750">
              <a:buFont typeface="Arial"/>
              <a:buChar char="•"/>
            </a:pPr>
            <a:r>
              <a:rPr lang="en-US" dirty="0" smtClean="0"/>
              <a:t>A </a:t>
            </a:r>
            <a:r>
              <a:rPr lang="en-US" dirty="0"/>
              <a:t>slide or printout that is taller than it is wide.</a:t>
            </a:r>
          </a:p>
          <a:p>
            <a:pPr marL="285750" indent="-285750">
              <a:buFont typeface="Arial"/>
              <a:buChar char="•"/>
            </a:pPr>
            <a:endParaRPr lang="en-US" dirty="0"/>
          </a:p>
          <a:p>
            <a:pPr marL="285750" indent="-285750">
              <a:buFont typeface="Arial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7932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8700" y="-47469"/>
            <a:ext cx="59466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i="1" dirty="0" smtClean="0">
                <a:solidFill>
                  <a:srgbClr val="0E275A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PowerPoint Terminology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73000" y="712112"/>
            <a:ext cx="87122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 smtClean="0"/>
              <a:t>Handouts Sample</a:t>
            </a:r>
            <a:endParaRPr lang="en-US" dirty="0"/>
          </a:p>
          <a:p>
            <a:pPr marL="285750" indent="-285750">
              <a:buFont typeface="Arial"/>
              <a:buChar char="•"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0755" y="1184216"/>
            <a:ext cx="5738162" cy="3574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9365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8700" y="-47469"/>
            <a:ext cx="59466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i="1" dirty="0" smtClean="0">
                <a:solidFill>
                  <a:srgbClr val="0E275A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PowerPoint Terminology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73000" y="712112"/>
            <a:ext cx="8712245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/>
              <a:t>AutoFit PowerPoint </a:t>
            </a:r>
            <a:r>
              <a:rPr lang="en-US" dirty="0" smtClean="0"/>
              <a:t>–</a:t>
            </a:r>
          </a:p>
          <a:p>
            <a:pPr marL="742950" lvl="1" indent="-285750">
              <a:buFont typeface="Arial"/>
              <a:buChar char="•"/>
            </a:pPr>
            <a:r>
              <a:rPr lang="en-US" dirty="0" smtClean="0"/>
              <a:t>feature </a:t>
            </a:r>
            <a:r>
              <a:rPr lang="en-US" dirty="0"/>
              <a:t>designed to reduce font size to fit text in the current placeholder.</a:t>
            </a:r>
          </a:p>
          <a:p>
            <a:pPr marL="285750" indent="-285750">
              <a:buFont typeface="Arial"/>
              <a:buChar char="•"/>
            </a:pPr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dirty="0"/>
              <a:t>SmartArt Graphics </a:t>
            </a:r>
            <a:r>
              <a:rPr lang="en-US" dirty="0" smtClean="0"/>
              <a:t>–</a:t>
            </a:r>
          </a:p>
          <a:p>
            <a:pPr marL="742950" lvl="1" indent="-285750">
              <a:buFont typeface="Arial"/>
              <a:buChar char="•"/>
            </a:pPr>
            <a:r>
              <a:rPr lang="en-US" dirty="0" smtClean="0"/>
              <a:t>Professionally </a:t>
            </a:r>
            <a:r>
              <a:rPr lang="en-US" dirty="0"/>
              <a:t>designed graphics that organize and display information in various graphic types such as lists, processes, or hierarchical displays.</a:t>
            </a:r>
          </a:p>
          <a:p>
            <a:pPr marL="285750" indent="-285750">
              <a:buFont typeface="Arial"/>
              <a:buChar char="•"/>
            </a:pPr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Crop –</a:t>
            </a:r>
          </a:p>
          <a:p>
            <a:pPr marL="742950" lvl="1" indent="-285750">
              <a:buFont typeface="Arial"/>
              <a:buChar char="•"/>
            </a:pPr>
            <a:r>
              <a:rPr lang="en-US" dirty="0" smtClean="0"/>
              <a:t>Remove a portion of a picture that you don't want</a:t>
            </a:r>
          </a:p>
          <a:p>
            <a:pPr marL="285750" indent="-285750">
              <a:buFont typeface="Arial"/>
              <a:buChar char="•"/>
            </a:pPr>
            <a:endParaRPr lang="en-US" dirty="0" smtClean="0"/>
          </a:p>
          <a:p>
            <a:pPr marL="285750" indent="-285750">
              <a:buFont typeface="Arial"/>
              <a:buChar char="•"/>
            </a:pPr>
            <a:r>
              <a:rPr lang="en-US" dirty="0"/>
              <a:t>Scaling </a:t>
            </a:r>
            <a:r>
              <a:rPr lang="en-US" dirty="0" smtClean="0"/>
              <a:t>–</a:t>
            </a:r>
          </a:p>
          <a:p>
            <a:pPr marL="742950" lvl="1" indent="-285750">
              <a:buFont typeface="Arial"/>
              <a:buChar char="•"/>
            </a:pPr>
            <a:r>
              <a:rPr lang="en-US" dirty="0" smtClean="0"/>
              <a:t>Specifying </a:t>
            </a:r>
            <a:r>
              <a:rPr lang="en-US" dirty="0"/>
              <a:t>a percentage of the original size to enlarge or reduce an object.</a:t>
            </a:r>
          </a:p>
          <a:p>
            <a:pPr marL="285750" indent="-285750">
              <a:buFont typeface="Arial"/>
              <a:buChar char="•"/>
            </a:pPr>
            <a:endParaRPr lang="en-US" dirty="0"/>
          </a:p>
          <a:p>
            <a:pPr marL="285750" indent="-285750">
              <a:buFont typeface="Arial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2244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8700" y="-47469"/>
            <a:ext cx="59466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i="1" dirty="0" smtClean="0">
                <a:solidFill>
                  <a:srgbClr val="0E275A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PowerPoint Terminology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73000" y="712112"/>
            <a:ext cx="8712245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/>
              <a:t>Slide Master </a:t>
            </a:r>
            <a:r>
              <a:rPr lang="en-US" dirty="0" smtClean="0"/>
              <a:t>–</a:t>
            </a:r>
          </a:p>
          <a:p>
            <a:pPr marL="742950" lvl="1" indent="-285750">
              <a:buFont typeface="Arial"/>
              <a:buChar char="•"/>
            </a:pPr>
            <a:r>
              <a:rPr lang="en-US" dirty="0" smtClean="0"/>
              <a:t>A </a:t>
            </a:r>
            <a:r>
              <a:rPr lang="en-US" dirty="0"/>
              <a:t>slide that contains the appearance of all slides in a presentation.</a:t>
            </a:r>
          </a:p>
          <a:p>
            <a:pPr marL="285750" indent="-285750">
              <a:buFont typeface="Arial"/>
              <a:buChar char="•"/>
            </a:pPr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dirty="0"/>
              <a:t>Template </a:t>
            </a:r>
            <a:r>
              <a:rPr lang="en-US" dirty="0" smtClean="0"/>
              <a:t>–</a:t>
            </a:r>
          </a:p>
          <a:p>
            <a:pPr marL="742950" lvl="1" indent="-285750">
              <a:buFont typeface="Arial"/>
              <a:buChar char="•"/>
            </a:pPr>
            <a:r>
              <a:rPr lang="en-US" dirty="0" smtClean="0"/>
              <a:t>A </a:t>
            </a:r>
            <a:r>
              <a:rPr lang="en-US" dirty="0"/>
              <a:t>foundation on which to build a presentation; a template may contain theme colors, fonts, and effects, graphics, a background, and slide layouts.</a:t>
            </a:r>
          </a:p>
          <a:p>
            <a:pPr marL="285750" indent="-285750">
              <a:buFont typeface="Arial"/>
              <a:buChar char="•"/>
            </a:pPr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dirty="0"/>
              <a:t>Transitions </a:t>
            </a:r>
            <a:r>
              <a:rPr lang="en-US" dirty="0" smtClean="0"/>
              <a:t>–</a:t>
            </a:r>
          </a:p>
          <a:p>
            <a:pPr marL="742950" lvl="1" indent="-285750">
              <a:buFont typeface="Arial"/>
              <a:buChar char="•"/>
            </a:pPr>
            <a:r>
              <a:rPr lang="en-US" dirty="0" smtClean="0"/>
              <a:t>The </a:t>
            </a:r>
            <a:r>
              <a:rPr lang="en-US" dirty="0"/>
              <a:t>visual effects used when one slide moves off of the screen and another moves onto the screen.</a:t>
            </a:r>
          </a:p>
          <a:p>
            <a:pPr marL="285750" indent="-285750">
              <a:buFont typeface="Arial"/>
              <a:buChar char="•"/>
            </a:pPr>
            <a:endParaRPr lang="en-US" dirty="0" smtClean="0"/>
          </a:p>
          <a:p>
            <a:pPr marL="285750" indent="-285750">
              <a:buFont typeface="Arial"/>
              <a:buChar char="•"/>
            </a:pPr>
            <a:r>
              <a:rPr lang="en-US" dirty="0"/>
              <a:t>Advance Slide Timing </a:t>
            </a:r>
            <a:r>
              <a:rPr lang="en-US" dirty="0" smtClean="0"/>
              <a:t>–</a:t>
            </a:r>
          </a:p>
          <a:p>
            <a:pPr marL="742950" lvl="1" indent="-285750">
              <a:buFont typeface="Arial"/>
              <a:buChar char="•"/>
            </a:pPr>
            <a:r>
              <a:rPr lang="en-US" dirty="0" smtClean="0"/>
              <a:t>A </a:t>
            </a:r>
            <a:r>
              <a:rPr lang="en-US" dirty="0"/>
              <a:t>setting that controls the amount of time a slide displays on the screen.</a:t>
            </a:r>
          </a:p>
          <a:p>
            <a:pPr marL="285750" indent="-285750">
              <a:buFont typeface="Arial"/>
              <a:buChar char="•"/>
            </a:pPr>
            <a:endParaRPr lang="en-US" dirty="0"/>
          </a:p>
          <a:p>
            <a:pPr marL="285750" indent="-285750">
              <a:buFont typeface="Arial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8426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8700" y="-47469"/>
            <a:ext cx="59466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i="1" dirty="0" smtClean="0">
                <a:solidFill>
                  <a:srgbClr val="0E275A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PowerPoint Terminology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73000" y="712112"/>
            <a:ext cx="87122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/>
              <a:t>Slide </a:t>
            </a:r>
            <a:r>
              <a:rPr lang="en-US" dirty="0" smtClean="0"/>
              <a:t>Master</a:t>
            </a:r>
            <a:endParaRPr lang="en-US" dirty="0"/>
          </a:p>
          <a:p>
            <a:pPr marL="285750" indent="-285750">
              <a:buFont typeface="Arial"/>
              <a:buChar char="•"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1844" y="1103734"/>
            <a:ext cx="5612191" cy="3776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941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8700" y="-47469"/>
            <a:ext cx="59466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i="1" dirty="0" smtClean="0">
                <a:solidFill>
                  <a:srgbClr val="0E275A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PowerPoint Terminology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73000" y="712112"/>
            <a:ext cx="871224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/>
              <a:t>Animate </a:t>
            </a:r>
            <a:r>
              <a:rPr lang="en-US" dirty="0" smtClean="0"/>
              <a:t>–</a:t>
            </a:r>
          </a:p>
          <a:p>
            <a:pPr marL="742950" lvl="1" indent="-285750">
              <a:buFont typeface="Arial"/>
              <a:buChar char="•"/>
            </a:pPr>
            <a:r>
              <a:rPr lang="en-US" dirty="0" smtClean="0"/>
              <a:t>To </a:t>
            </a:r>
            <a:r>
              <a:rPr lang="en-US" dirty="0"/>
              <a:t>apply movement to text or an object to control its display during the presentation.</a:t>
            </a:r>
          </a:p>
          <a:p>
            <a:pPr marL="285750" indent="-285750">
              <a:buFont typeface="Arial"/>
              <a:buChar char="•"/>
            </a:pPr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C</a:t>
            </a:r>
            <a:r>
              <a:rPr lang="en-US" dirty="0"/>
              <a:t>ustom Show </a:t>
            </a:r>
            <a:r>
              <a:rPr lang="en-US" dirty="0" smtClean="0"/>
              <a:t>–</a:t>
            </a:r>
          </a:p>
          <a:p>
            <a:pPr marL="742950" lvl="1" indent="-285750">
              <a:buFont typeface="Arial"/>
              <a:buChar char="•"/>
            </a:pPr>
            <a:r>
              <a:rPr lang="en-US" dirty="0" smtClean="0"/>
              <a:t>A </a:t>
            </a:r>
            <a:r>
              <a:rPr lang="en-US" dirty="0"/>
              <a:t>show in which you specify the slides and the order in which the slides appear during the presentation</a:t>
            </a:r>
            <a:r>
              <a:rPr lang="en-US" dirty="0" smtClean="0"/>
              <a:t>.</a:t>
            </a:r>
            <a:endParaRPr lang="en-US" dirty="0"/>
          </a:p>
          <a:p>
            <a:pPr marL="285750" indent="-285750">
              <a:buFont typeface="Arial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3940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136554" y="4486283"/>
            <a:ext cx="28368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 smtClean="0">
                <a:solidFill>
                  <a:schemeClr val="bg1"/>
                </a:solidFill>
              </a:rPr>
              <a:t>CIS-101 Computer Information Systems</a:t>
            </a:r>
          </a:p>
          <a:p>
            <a:pPr algn="r"/>
            <a:r>
              <a:rPr lang="en-US" sz="1200" dirty="0" smtClean="0">
                <a:solidFill>
                  <a:schemeClr val="bg1"/>
                </a:solidFill>
              </a:rPr>
              <a:t>General Education Core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-124177" y="1451672"/>
            <a:ext cx="89733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800" b="1" i="1" dirty="0" smtClean="0">
                <a:solidFill>
                  <a:schemeClr val="tx2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PowerPoint 2013 and Office 365</a:t>
            </a:r>
            <a:endParaRPr lang="en-US" sz="4800" b="1" i="1" dirty="0" smtClean="0">
              <a:solidFill>
                <a:schemeClr val="tx2"/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cxnSp>
        <p:nvCxnSpPr>
          <p:cNvPr id="7" name="Straight Connector 6"/>
          <p:cNvCxnSpPr/>
          <p:nvPr/>
        </p:nvCxnSpPr>
        <p:spPr>
          <a:xfrm flipH="1" flipV="1">
            <a:off x="1139480" y="2409300"/>
            <a:ext cx="7810160" cy="23737"/>
          </a:xfrm>
          <a:prstGeom prst="line">
            <a:avLst/>
          </a:prstGeom>
          <a:ln>
            <a:solidFill>
              <a:srgbClr val="0E275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2366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598" y="445478"/>
            <a:ext cx="8140429" cy="3975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967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136554" y="4486283"/>
            <a:ext cx="28368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 smtClean="0">
                <a:solidFill>
                  <a:schemeClr val="bg1"/>
                </a:solidFill>
              </a:rPr>
              <a:t>CIS-101 Computer Information Systems</a:t>
            </a:r>
          </a:p>
          <a:p>
            <a:pPr algn="r"/>
            <a:r>
              <a:rPr lang="en-US" sz="1200" dirty="0" smtClean="0">
                <a:solidFill>
                  <a:schemeClr val="bg1"/>
                </a:solidFill>
              </a:rPr>
              <a:t>General Education Core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39480" y="1483559"/>
            <a:ext cx="78338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6000" b="1" i="1" dirty="0" smtClean="0">
                <a:solidFill>
                  <a:schemeClr val="tx2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Questions?</a:t>
            </a:r>
          </a:p>
        </p:txBody>
      </p:sp>
      <p:cxnSp>
        <p:nvCxnSpPr>
          <p:cNvPr id="7" name="Straight Connector 6"/>
          <p:cNvCxnSpPr/>
          <p:nvPr/>
        </p:nvCxnSpPr>
        <p:spPr>
          <a:xfrm flipH="1" flipV="1">
            <a:off x="1139480" y="2409300"/>
            <a:ext cx="7810160" cy="23737"/>
          </a:xfrm>
          <a:prstGeom prst="line">
            <a:avLst/>
          </a:prstGeom>
          <a:ln>
            <a:solidFill>
              <a:srgbClr val="0E275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1152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TM04033925[[fn=Droplet]]</Template>
  <TotalTime>3987</TotalTime>
  <Words>799</Words>
  <Application>Microsoft Office PowerPoint</Application>
  <PresentationFormat>On-screen Show (16:9)</PresentationFormat>
  <Paragraphs>128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Tw Cen MT</vt:lpstr>
      <vt:lpstr>Droplet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University of North Florida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Michael Guntherberg</dc:creator>
  <cp:lastModifiedBy>Dee Reynolds</cp:lastModifiedBy>
  <cp:revision>57</cp:revision>
  <dcterms:created xsi:type="dcterms:W3CDTF">2015-03-22T18:54:02Z</dcterms:created>
  <dcterms:modified xsi:type="dcterms:W3CDTF">2017-03-12T23:31:16Z</dcterms:modified>
</cp:coreProperties>
</file>