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336" r:id="rId4"/>
    <p:sldId id="348" r:id="rId5"/>
    <p:sldId id="257" r:id="rId6"/>
    <p:sldId id="347" r:id="rId7"/>
    <p:sldId id="349" r:id="rId8"/>
    <p:sldId id="337" r:id="rId9"/>
    <p:sldId id="350" r:id="rId10"/>
    <p:sldId id="351" r:id="rId11"/>
    <p:sldId id="317" r:id="rId12"/>
    <p:sldId id="274" r:id="rId13"/>
    <p:sldId id="338" r:id="rId14"/>
    <p:sldId id="341" r:id="rId15"/>
    <p:sldId id="343" r:id="rId16"/>
    <p:sldId id="345" r:id="rId17"/>
    <p:sldId id="298" r:id="rId18"/>
    <p:sldId id="329" r:id="rId1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27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234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860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419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465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863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786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57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182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846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811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58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974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F2777-634A-084F-90AB-6C988B7647D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43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uora.com/How-many-rows-and-columns-in-one-excel-sheet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adservices.com/pagead/aclk?sa=L&amp;ai=DChcSEwiPiNL0pa_SAhUKTA0KHQHIBOkYABAAGgJxYg&amp;ohost=www.google.com&amp;cid=CAASIuRolyabP54zMHrLB9a9qGAuiL4LgNXbhpbwjmdZmk7JYYs&amp;sig=AOD64_2nZxjP1UVG5P0tPnNPccBt2Pflow&amp;adurl=&amp;q=&amp;nb=1&amp;res_url=http://search.myway.com/search/GGmain.jhtml?p2%3D%5EUX%5Exdm948%5ETTAB02%5Eus%26ptb%3D660C1F37-EAE6-4653-9CAF-9E4D0B5E979F%26n%3D782b66e4%26ind%3D%26tpr%3Dhpsbsug%26trs%3Dwtt%26cn%3Dus%26ln%3Den%26si%3Daff-2%26brwsid%3D87be4766-8017-4fcd-933a-42a6530e2bf0%26st%3Dtab%26searchfor%3Dopen%20office%20suite&amp;nm=16&amp;bg=!Li2lLTVE3NXatu6QdYACAAAAZFIAAAAbCgA5kCpPtjtSBQxWcRpRJ6BhH0r4WkRaIqftCYkWqRo84BohIL2_rnXrhI4xBgYSNTCslO-EZ8RqWFOpmQDwIuQzZlM_MX7-q0QxtwoekTSD2aJMJYb0D3CioW7hkLZnVRm4crlG2it7FPz82Klp2MY2h3T6iR-NYuUcs7MUaTYEmn6r2l8qGy81aP4eafj79ciNzwGWKxpx1VGCDYpcNMTHUWkWKK_GxPZ5gJum9hnSslDbJ3x0PfxI_LROdSO3XYeXsS8BbeZr8HWM1GXhXPuioWSE6t-y2XFqzNQRmbq5A41-SxqUyB1AzOHZllifUacGTlMxKjgmApEnZKmOLREpjeOq2LKXIztGK6bPLWe_OT5inAMBjivL3Ng5NMGrBvVUTqB9QnhPxGYKFDSm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cflearnfree.org/excel2016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36554" y="4486283"/>
            <a:ext cx="283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/>
                </a:solidFill>
              </a:rPr>
              <a:t>CIS-101 Computer Information Systems</a:t>
            </a:r>
          </a:p>
          <a:p>
            <a:pPr algn="r"/>
            <a:r>
              <a:rPr lang="en-US" sz="1200" dirty="0" smtClean="0">
                <a:solidFill>
                  <a:schemeClr val="bg1"/>
                </a:solidFill>
              </a:rPr>
              <a:t>General Education Core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26734" y="1483559"/>
            <a:ext cx="59466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1" i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Excel  Basics</a:t>
            </a:r>
            <a:endParaRPr lang="en-US" sz="5400" b="1" i="1" dirty="0" smtClean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r"/>
            <a:r>
              <a:rPr lang="en-US" sz="2000" b="1" i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Deena Sjoberg</a:t>
            </a:r>
            <a:endParaRPr lang="en-US" sz="2000" b="1" i="1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1139480" y="2409300"/>
            <a:ext cx="7810160" cy="23737"/>
          </a:xfrm>
          <a:prstGeom prst="line">
            <a:avLst/>
          </a:prstGeom>
          <a:ln>
            <a:solidFill>
              <a:srgbClr val="0E27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80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36554" y="4486283"/>
            <a:ext cx="283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/>
                </a:solidFill>
              </a:rPr>
              <a:t>CIS-101 Computer Information Systems</a:t>
            </a:r>
          </a:p>
          <a:p>
            <a:pPr algn="r"/>
            <a:r>
              <a:rPr lang="en-US" sz="1200" dirty="0" smtClean="0">
                <a:solidFill>
                  <a:schemeClr val="bg1"/>
                </a:solidFill>
              </a:rPr>
              <a:t>General Education Core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9480" y="1483559"/>
            <a:ext cx="78338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1" i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History of Excel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1139480" y="2409300"/>
            <a:ext cx="7810160" cy="23737"/>
          </a:xfrm>
          <a:prstGeom prst="line">
            <a:avLst/>
          </a:prstGeom>
          <a:ln>
            <a:solidFill>
              <a:srgbClr val="0E27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9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6235" y="779721"/>
            <a:ext cx="87122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The electronic spreadsheet was essentially invented in 1979 by software pioneer </a:t>
            </a:r>
            <a:r>
              <a:rPr lang="en-US" b="1" dirty="0"/>
              <a:t>Dan </a:t>
            </a:r>
            <a:r>
              <a:rPr lang="en-US" b="1" dirty="0" err="1"/>
              <a:t>Bricklin</a:t>
            </a:r>
            <a:r>
              <a:rPr lang="en-US" dirty="0"/>
              <a:t>, who started up Software Arts with </a:t>
            </a:r>
            <a:r>
              <a:rPr lang="en-US" b="1" dirty="0"/>
              <a:t>Bob Frankston</a:t>
            </a:r>
            <a:r>
              <a:rPr lang="en-US" dirty="0"/>
              <a:t> and created VisiCalc. </a:t>
            </a:r>
            <a:endParaRPr lang="en-US" dirty="0" smtClean="0"/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/>
              <a:t>R</a:t>
            </a:r>
            <a:r>
              <a:rPr lang="en-US" dirty="0" smtClean="0"/>
              <a:t>eleased in 1982 by Microsoft under the name of </a:t>
            </a:r>
            <a:r>
              <a:rPr lang="en-US" dirty="0" err="1" smtClean="0"/>
              <a:t>MultiPlan</a:t>
            </a:r>
            <a:r>
              <a:rPr lang="en-US" dirty="0" smtClean="0"/>
              <a:t>. Direct competitor to VisiCalc. </a:t>
            </a:r>
            <a:r>
              <a:rPr lang="en-US" dirty="0" smtClean="0">
                <a:solidFill>
                  <a:srgbClr val="0070C0"/>
                </a:solidFill>
              </a:rPr>
              <a:t>https</a:t>
            </a:r>
            <a:r>
              <a:rPr lang="en-US" dirty="0">
                <a:solidFill>
                  <a:srgbClr val="0070C0"/>
                </a:solidFill>
              </a:rPr>
              <a:t>://www.quora.com/Who-conceptualized-Microsoft-Excel</a:t>
            </a:r>
            <a:endParaRPr lang="en-US" dirty="0" smtClean="0">
              <a:solidFill>
                <a:srgbClr val="0070C0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VisiCalc worked under A1 Style vs. </a:t>
            </a:r>
            <a:r>
              <a:rPr lang="en-US" dirty="0" err="1" smtClean="0"/>
              <a:t>MultiPlan</a:t>
            </a:r>
            <a:r>
              <a:rPr lang="en-US" dirty="0" smtClean="0"/>
              <a:t> which worked under R1C1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A1 Style                                                            R1C1 Style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0612" y="2946399"/>
            <a:ext cx="2621268" cy="18234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7624" y="3025421"/>
            <a:ext cx="2674910" cy="160302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6078" y="110575"/>
            <a:ext cx="7241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Microsoft Excel – Early History</a:t>
            </a:r>
          </a:p>
        </p:txBody>
      </p:sp>
    </p:spTree>
    <p:extLst>
      <p:ext uri="{BB962C8B-B14F-4D97-AF65-F5344CB8AC3E}">
        <p14:creationId xmlns:p14="http://schemas.microsoft.com/office/powerpoint/2010/main" val="250101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6078" y="110575"/>
            <a:ext cx="7241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Microsoft Excel – Early History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3149" y="977054"/>
            <a:ext cx="494246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Early </a:t>
            </a:r>
            <a:r>
              <a:rPr lang="en-US" b="1" dirty="0"/>
              <a:t>history</a:t>
            </a:r>
            <a:r>
              <a:rPr lang="en-US" dirty="0"/>
              <a:t>. Microsoft originally marketed a spreadsheet program called Multiplan in 1982. </a:t>
            </a:r>
            <a:endParaRPr lang="en-US" dirty="0" smtClean="0"/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Microsoft </a:t>
            </a:r>
            <a:r>
              <a:rPr lang="en-US" dirty="0"/>
              <a:t>released the first version of </a:t>
            </a:r>
            <a:r>
              <a:rPr lang="en-US" b="1" dirty="0"/>
              <a:t>Excel</a:t>
            </a:r>
            <a:r>
              <a:rPr lang="en-US" dirty="0"/>
              <a:t> for the Macintosh on September 30, 1985, and the first Windows version was 2.05 (to synchronize with the Macintosh version 2.2) in November </a:t>
            </a:r>
            <a:r>
              <a:rPr lang="en-US" dirty="0" smtClean="0"/>
              <a:t>1987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0070C0"/>
                </a:solidFill>
              </a:rPr>
              <a:t>https://en.wikipedia.org/wiki/Microsoft_Excel</a:t>
            </a:r>
          </a:p>
        </p:txBody>
      </p:sp>
      <p:pic>
        <p:nvPicPr>
          <p:cNvPr id="1026" name="Picture 2" descr="Image resul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530" y="1279114"/>
            <a:ext cx="2857500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95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Microsoft Excel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000" y="712112"/>
            <a:ext cx="871224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err="1" smtClean="0"/>
              <a:t>MultiPlan</a:t>
            </a:r>
            <a:r>
              <a:rPr lang="en-US" dirty="0" smtClean="0"/>
              <a:t> did not take over Lotus 1-2-3 as expected. Microsoft decided to re-create and rebrand to Excel for Mac in 1985. Windows version in 1987.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VisiCalc was only able to do 5 Columns and 20 Rows of calculations. Excel can now do roughly 1 million rows by 17,000 columns. This is simply a programming limitation.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55" y="2306374"/>
            <a:ext cx="4131749" cy="21217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308" y="2306374"/>
            <a:ext cx="3382130" cy="212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88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Microsoft Excel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000" y="712112"/>
            <a:ext cx="87122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Excel was the very first Microsoft Office Application.</a:t>
            </a:r>
          </a:p>
          <a:p>
            <a:pPr marL="285750" indent="-285750">
              <a:buFont typeface="Arial"/>
              <a:buChar char="•"/>
            </a:pPr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Office was introduced to Mac first, not Windows.</a:t>
            </a:r>
          </a:p>
          <a:p>
            <a:pPr marL="285750" indent="-285750">
              <a:buFont typeface="Arial"/>
              <a:buChar char="•"/>
            </a:pPr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There is no Excel 6.0. This was done to work towards putting on Office applications on the same version number.</a:t>
            </a:r>
          </a:p>
          <a:p>
            <a:pPr marL="285750" indent="-285750">
              <a:buFont typeface="Arial"/>
              <a:buChar char="•"/>
            </a:pPr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Excel can be used for much more than just spreadsheets. Many people use it to create invoices, Gantt Charts, work process flows, and data clean up methods.</a:t>
            </a:r>
          </a:p>
        </p:txBody>
      </p:sp>
    </p:spTree>
    <p:extLst>
      <p:ext uri="{BB962C8B-B14F-4D97-AF65-F5344CB8AC3E}">
        <p14:creationId xmlns:p14="http://schemas.microsoft.com/office/powerpoint/2010/main" val="422073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Microsoft Excel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3149" y="977054"/>
            <a:ext cx="839058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Versions of Excel up to 7.0 had a limitation in the size of their data sets of 16K (214 = </a:t>
            </a:r>
            <a:r>
              <a:rPr lang="en-US" b="1" dirty="0"/>
              <a:t>16384</a:t>
            </a:r>
            <a:r>
              <a:rPr lang="en-US" dirty="0"/>
              <a:t>) rows. 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Versions </a:t>
            </a:r>
            <a:r>
              <a:rPr lang="en-US" dirty="0"/>
              <a:t>8.0 through 11.0 could handle 64K (216 = </a:t>
            </a:r>
            <a:r>
              <a:rPr lang="en-US" b="1" dirty="0"/>
              <a:t>65536</a:t>
            </a:r>
            <a:r>
              <a:rPr lang="en-US" dirty="0"/>
              <a:t>) rows and</a:t>
            </a:r>
            <a:r>
              <a:rPr lang="en-US" b="1" dirty="0"/>
              <a:t>256 columns</a:t>
            </a:r>
            <a:r>
              <a:rPr lang="en-US" dirty="0"/>
              <a:t> (28 as label 'IV'). 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Version </a:t>
            </a:r>
            <a:r>
              <a:rPr lang="en-US" dirty="0"/>
              <a:t>12.0 can handle 1M (220 = </a:t>
            </a:r>
            <a:r>
              <a:rPr lang="en-US" b="1" dirty="0"/>
              <a:t>1048576</a:t>
            </a:r>
            <a:r>
              <a:rPr lang="en-US" dirty="0"/>
              <a:t>) rows, and </a:t>
            </a:r>
            <a:r>
              <a:rPr lang="en-US" b="1" dirty="0"/>
              <a:t>16384</a:t>
            </a:r>
            <a:r>
              <a:rPr lang="en-US" dirty="0"/>
              <a:t> (214 as label 'XFD') columns</a:t>
            </a:r>
            <a:r>
              <a:rPr lang="en-US" dirty="0" smtClean="0"/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 smtClean="0"/>
              <a:t>The latest version of Excel has 16,384 columns  and </a:t>
            </a:r>
            <a:r>
              <a:rPr lang="en-US" sz="2800" dirty="0"/>
              <a:t>1,048,576 rows</a:t>
            </a:r>
            <a:endParaRPr lang="en-US" sz="2800" dirty="0" smtClean="0"/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0070C0"/>
                </a:solidFill>
                <a:hlinkClick r:id="rId3"/>
              </a:rPr>
              <a:t>https://</a:t>
            </a:r>
            <a:r>
              <a:rPr lang="en-US" dirty="0" smtClean="0">
                <a:solidFill>
                  <a:srgbClr val="0070C0"/>
                </a:solidFill>
                <a:hlinkClick r:id="rId3"/>
              </a:rPr>
              <a:t>www.quora.com/How-many-rows-and-columns-in-one-excel-sheet</a:t>
            </a:r>
            <a:endParaRPr lang="en-US" dirty="0" smtClean="0">
              <a:solidFill>
                <a:srgbClr val="0070C0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7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274066"/>
            <a:ext cx="2847807" cy="257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Microsoft Excel vs Open Office Calc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803" y="353658"/>
            <a:ext cx="2695575" cy="38385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9355" y="304701"/>
            <a:ext cx="2895600" cy="43910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4133" y="3081867"/>
            <a:ext cx="2009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30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414" y="222739"/>
            <a:ext cx="8268829" cy="44258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56744" y="222739"/>
            <a:ext cx="3787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Open Office Calc</a:t>
            </a:r>
          </a:p>
        </p:txBody>
      </p:sp>
    </p:spTree>
    <p:extLst>
      <p:ext uri="{BB962C8B-B14F-4D97-AF65-F5344CB8AC3E}">
        <p14:creationId xmlns:p14="http://schemas.microsoft.com/office/powerpoint/2010/main" val="104644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2845" y="3655916"/>
            <a:ext cx="4334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Also</a:t>
            </a:r>
            <a:r>
              <a:rPr lang="en-US" sz="4000" b="1" i="1" dirty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 </a:t>
            </a:r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Office </a:t>
            </a:r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92004" y="3743810"/>
            <a:ext cx="3476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www.</a:t>
            </a:r>
            <a:r>
              <a:rPr lang="en-US" b="1" dirty="0">
                <a:hlinkClick r:id="rId3"/>
              </a:rPr>
              <a:t>office</a:t>
            </a:r>
            <a:r>
              <a:rPr lang="en-US" dirty="0">
                <a:hlinkClick r:id="rId3"/>
              </a:rPr>
              <a:t>x.org/Free/Download</a:t>
            </a:r>
            <a:r>
              <a:rPr lang="en-US" dirty="0" smtClean="0">
                <a:hlinkClick r:id="rId3"/>
              </a:rPr>
              <a:t>‎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5777" y="814517"/>
            <a:ext cx="391628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Apache </a:t>
            </a:r>
            <a:r>
              <a:rPr lang="en-US" sz="2000" b="1" dirty="0">
                <a:solidFill>
                  <a:srgbClr val="0070C0"/>
                </a:solidFill>
              </a:rPr>
              <a:t>OpenOffice</a:t>
            </a:r>
          </a:p>
          <a:p>
            <a:r>
              <a:rPr lang="en-US" sz="2000" b="1" dirty="0"/>
              <a:t>The Apache Software Foundation</a:t>
            </a:r>
          </a:p>
          <a:p>
            <a:r>
              <a:rPr lang="en-US" dirty="0"/>
              <a:t>https://www.openoffice.org/download/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9778" y="1875835"/>
            <a:ext cx="609600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7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36554" y="4486283"/>
            <a:ext cx="283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/>
                </a:solidFill>
              </a:rPr>
              <a:t>CIS-101 Computer Information Systems</a:t>
            </a:r>
          </a:p>
          <a:p>
            <a:pPr algn="r"/>
            <a:r>
              <a:rPr lang="en-US" sz="1200" dirty="0" smtClean="0">
                <a:solidFill>
                  <a:schemeClr val="bg1"/>
                </a:solidFill>
              </a:rPr>
              <a:t>General Education Core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4032" y="1483559"/>
            <a:ext cx="86293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1" i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Terms for Microsoft Excel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1139480" y="2409300"/>
            <a:ext cx="7810160" cy="23737"/>
          </a:xfrm>
          <a:prstGeom prst="line">
            <a:avLst/>
          </a:prstGeom>
          <a:ln>
            <a:solidFill>
              <a:srgbClr val="0E27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337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Excel Terminology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000" y="1073357"/>
            <a:ext cx="871224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ebdings" panose="05030102010509060703" pitchFamily="18" charset="2"/>
              <a:buChar char=""/>
            </a:pPr>
            <a:r>
              <a:rPr lang="en-US" b="1" dirty="0"/>
              <a:t>Ribbon</a:t>
            </a:r>
            <a:r>
              <a:rPr lang="en-US" dirty="0"/>
              <a:t> – an </a:t>
            </a:r>
            <a:r>
              <a:rPr lang="en-US" dirty="0"/>
              <a:t>area at the top of an office program window that contains commands for working with the open file; the commands are organized under tabs</a:t>
            </a:r>
            <a:r>
              <a:rPr lang="en-US" dirty="0" smtClean="0"/>
              <a:t>.</a:t>
            </a:r>
          </a:p>
          <a:p>
            <a:pPr marL="285750" indent="-285750">
              <a:buFont typeface="Webdings" panose="05030102010509060703" pitchFamily="18" charset="2"/>
              <a:buChar char=""/>
            </a:pPr>
            <a:r>
              <a:rPr lang="en-US" b="1" dirty="0" smtClean="0"/>
              <a:t>Cursor</a:t>
            </a:r>
            <a:r>
              <a:rPr lang="en-US" dirty="0" smtClean="0"/>
              <a:t> – point </a:t>
            </a:r>
            <a:r>
              <a:rPr lang="en-US" dirty="0"/>
              <a:t>on a display screen where the next character or space is entered</a:t>
            </a:r>
            <a:r>
              <a:rPr lang="en-US" dirty="0" smtClean="0"/>
              <a:t>.</a:t>
            </a:r>
          </a:p>
          <a:p>
            <a:pPr marL="285750" indent="-285750">
              <a:buFont typeface="Webdings" panose="05030102010509060703" pitchFamily="18" charset="2"/>
              <a:buChar char=""/>
            </a:pPr>
            <a:r>
              <a:rPr lang="en-US" b="1" dirty="0" smtClean="0"/>
              <a:t>Scroll </a:t>
            </a:r>
            <a:r>
              <a:rPr lang="en-US" b="1" dirty="0" smtClean="0"/>
              <a:t>Bar </a:t>
            </a:r>
            <a:r>
              <a:rPr lang="en-US" dirty="0" smtClean="0"/>
              <a:t>– </a:t>
            </a:r>
            <a:r>
              <a:rPr lang="en-US" dirty="0" smtClean="0"/>
              <a:t>appears </a:t>
            </a:r>
            <a:r>
              <a:rPr lang="en-US" dirty="0"/>
              <a:t>at the bottom and/or right side of a window to allow a user to view another part of the </a:t>
            </a:r>
            <a:r>
              <a:rPr lang="en-US" dirty="0" smtClean="0"/>
              <a:t>window</a:t>
            </a:r>
          </a:p>
          <a:p>
            <a:pPr marL="285750" indent="-285750">
              <a:buFont typeface="Webdings" panose="05030102010509060703" pitchFamily="18" charset="2"/>
              <a:buChar char=""/>
            </a:pPr>
            <a:r>
              <a:rPr lang="en-US" b="1" dirty="0"/>
              <a:t>Tabs</a:t>
            </a:r>
            <a:r>
              <a:rPr lang="en-US" dirty="0"/>
              <a:t> – Buttons </a:t>
            </a:r>
            <a:r>
              <a:rPr lang="en-US" dirty="0" smtClean="0"/>
              <a:t>that are groups of functions inside of Office. (Home, Insert, Design, etc</a:t>
            </a:r>
            <a:r>
              <a:rPr lang="en-US" dirty="0" smtClean="0"/>
              <a:t>.)</a:t>
            </a:r>
          </a:p>
          <a:p>
            <a:pPr marL="285750" indent="-285750">
              <a:buFont typeface="Webdings" panose="05030102010509060703" pitchFamily="18" charset="2"/>
              <a:buChar char=""/>
            </a:pPr>
            <a:r>
              <a:rPr lang="en-US" b="1" dirty="0"/>
              <a:t>Active </a:t>
            </a:r>
            <a:r>
              <a:rPr lang="en-US" b="1" dirty="0" smtClean="0"/>
              <a:t>Cell</a:t>
            </a:r>
            <a:r>
              <a:rPr lang="en-US" b="1" dirty="0"/>
              <a:t> </a:t>
            </a:r>
            <a:r>
              <a:rPr lang="en-US" dirty="0"/>
              <a:t>– </a:t>
            </a:r>
            <a:r>
              <a:rPr lang="en-US" dirty="0" smtClean="0"/>
              <a:t>an </a:t>
            </a:r>
            <a:r>
              <a:rPr lang="en-US" dirty="0"/>
              <a:t>area at the top of an office program window that contains commands for working with the open file; the commands are organized under tabs.</a:t>
            </a:r>
          </a:p>
          <a:p>
            <a:pPr marL="285750" indent="-285750">
              <a:buFont typeface="Webdings" panose="05030102010509060703" pitchFamily="18" charset="2"/>
              <a:buChar char=""/>
            </a:pPr>
            <a:r>
              <a:rPr lang="en-US" b="1" dirty="0" smtClean="0"/>
              <a:t>Alignment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the </a:t>
            </a:r>
            <a:r>
              <a:rPr lang="en-US" dirty="0"/>
              <a:t>way in which the contents of a cell are arranged (e.g. left, right, centered)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9788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Excel Terminology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000" y="712112"/>
            <a:ext cx="871224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 smtClean="0"/>
              <a:t>AutoComplete</a:t>
            </a:r>
            <a:r>
              <a:rPr lang="en-US" dirty="0" smtClean="0"/>
              <a:t> </a:t>
            </a:r>
            <a:r>
              <a:rPr lang="en-US" dirty="0" smtClean="0"/>
              <a:t>– </a:t>
            </a:r>
            <a:r>
              <a:rPr lang="en-US" dirty="0" smtClean="0"/>
              <a:t>the </a:t>
            </a:r>
            <a:r>
              <a:rPr lang="en-US" dirty="0"/>
              <a:t>feature to complete data entry for a cell based on similar values in other cells in the same </a:t>
            </a:r>
            <a:r>
              <a:rPr lang="en-US" dirty="0" smtClean="0"/>
              <a:t>column</a:t>
            </a:r>
            <a:r>
              <a:rPr lang="en-US" dirty="0" smtClean="0"/>
              <a:t>.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/>
              <a:t>AutoFill </a:t>
            </a:r>
            <a:r>
              <a:rPr lang="en-US" dirty="0" smtClean="0"/>
              <a:t>– </a:t>
            </a:r>
            <a:r>
              <a:rPr lang="en-US" dirty="0" smtClean="0"/>
              <a:t>the </a:t>
            </a:r>
            <a:r>
              <a:rPr lang="en-US" dirty="0"/>
              <a:t>feature to extend a series of values based on the contents of a single cell</a:t>
            </a:r>
            <a:r>
              <a:rPr lang="en-US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/>
              <a:t>AutoFilter</a:t>
            </a:r>
            <a:r>
              <a:rPr lang="en-US" dirty="0"/>
              <a:t> – </a:t>
            </a:r>
            <a:r>
              <a:rPr lang="en-US" dirty="0" smtClean="0"/>
              <a:t>a </a:t>
            </a:r>
            <a:r>
              <a:rPr lang="en-US" dirty="0"/>
              <a:t>feature to sort and display data based on a filtering criteria</a:t>
            </a:r>
            <a:r>
              <a:rPr lang="en-US" dirty="0" smtClean="0"/>
              <a:t>.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/>
              <a:t>Cell</a:t>
            </a:r>
            <a:r>
              <a:rPr lang="en-US" dirty="0"/>
              <a:t> – </a:t>
            </a:r>
            <a:r>
              <a:rPr lang="en-US" dirty="0" smtClean="0"/>
              <a:t>the </a:t>
            </a:r>
            <a:r>
              <a:rPr lang="en-US" dirty="0"/>
              <a:t>box at the intersection of a row and a </a:t>
            </a:r>
            <a:r>
              <a:rPr lang="en-US" dirty="0" smtClean="0"/>
              <a:t>column.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/>
              <a:t>Cell </a:t>
            </a:r>
            <a:r>
              <a:rPr lang="en-US" b="1" dirty="0"/>
              <a:t>Range </a:t>
            </a:r>
            <a:r>
              <a:rPr lang="en-US" dirty="0"/>
              <a:t>– </a:t>
            </a:r>
            <a:r>
              <a:rPr lang="en-US" dirty="0" smtClean="0"/>
              <a:t>a </a:t>
            </a:r>
            <a:r>
              <a:rPr lang="en-US" dirty="0"/>
              <a:t>collection of cells that are related for some reason</a:t>
            </a:r>
            <a:r>
              <a:rPr lang="en-US" dirty="0" smtClean="0"/>
              <a:t>.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/>
              <a:t>Cell Reference </a:t>
            </a:r>
            <a:r>
              <a:rPr lang="en-US" dirty="0"/>
              <a:t>– </a:t>
            </a:r>
            <a:r>
              <a:rPr lang="en-US" dirty="0" smtClean="0"/>
              <a:t>a </a:t>
            </a:r>
            <a:r>
              <a:rPr lang="en-US" dirty="0"/>
              <a:t>letter and number code such as B15, that identifies the row and column intersection of a cell</a:t>
            </a:r>
            <a:r>
              <a:rPr lang="en-US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/>
              <a:t>Charts</a:t>
            </a:r>
            <a:r>
              <a:rPr lang="en-US" dirty="0"/>
              <a:t> –  Visual representation of data contained in a worksheet data.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/>
              <a:t>Column</a:t>
            </a:r>
            <a:r>
              <a:rPr lang="en-US" dirty="0"/>
              <a:t> – Cells that are on the same vertical line in a worksheet.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/>
              <a:t>Conditional Formatting</a:t>
            </a:r>
            <a:r>
              <a:rPr lang="en-US" dirty="0"/>
              <a:t> – cell formatting that is only applied when certain cell criteria are met.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/>
              <a:t>Conditional Formula </a:t>
            </a:r>
            <a:r>
              <a:rPr lang="en-US" dirty="0"/>
              <a:t>– a formula that calculates a value using one of two different expressions, depending on whether a third expression is true or false.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/>
              <a:t>Dependents</a:t>
            </a:r>
            <a:r>
              <a:rPr lang="en-US" dirty="0"/>
              <a:t> – </a:t>
            </a:r>
            <a:r>
              <a:rPr lang="en-US" dirty="0" err="1"/>
              <a:t>ceIls</a:t>
            </a:r>
            <a:r>
              <a:rPr lang="en-US" dirty="0"/>
              <a:t> containing formulas that use a value from another cell.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742950" lvl="1" indent="-285750">
              <a:buFont typeface="Arial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7678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Excel Terminology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000" y="712112"/>
            <a:ext cx="871224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ebdings" panose="05030102010509060703" pitchFamily="18" charset="2"/>
              <a:buChar char="Ñ"/>
            </a:pPr>
            <a:r>
              <a:rPr lang="en-US" b="1" dirty="0" smtClean="0"/>
              <a:t>Embed</a:t>
            </a:r>
            <a:r>
              <a:rPr lang="en-US" dirty="0" smtClean="0"/>
              <a:t> – </a:t>
            </a:r>
            <a:r>
              <a:rPr lang="en-US" dirty="0" smtClean="0"/>
              <a:t>to </a:t>
            </a:r>
            <a:r>
              <a:rPr lang="en-US" dirty="0"/>
              <a:t>insert an object such as a picture into a worksheet rather than linking it</a:t>
            </a:r>
            <a:r>
              <a:rPr lang="en-US" dirty="0" smtClean="0"/>
              <a:t>.</a:t>
            </a:r>
            <a:endParaRPr lang="en-US" dirty="0" smtClean="0"/>
          </a:p>
          <a:p>
            <a:pPr marL="285750" indent="-285750">
              <a:buFont typeface="Webdings" panose="05030102010509060703" pitchFamily="18" charset="2"/>
              <a:buChar char="Ñ"/>
            </a:pPr>
            <a:r>
              <a:rPr lang="en-US" b="1" dirty="0"/>
              <a:t>Error </a:t>
            </a:r>
            <a:r>
              <a:rPr lang="en-US" b="1" dirty="0"/>
              <a:t>Code </a:t>
            </a:r>
            <a:r>
              <a:rPr lang="en-US" dirty="0" smtClean="0"/>
              <a:t>– </a:t>
            </a:r>
            <a:r>
              <a:rPr lang="en-US" dirty="0" smtClean="0"/>
              <a:t>a </a:t>
            </a:r>
            <a:r>
              <a:rPr lang="en-US" dirty="0"/>
              <a:t>message that appears in a worksheet cell, describing a problem with a formula or a function</a:t>
            </a:r>
            <a:r>
              <a:rPr lang="en-US" dirty="0" smtClean="0"/>
              <a:t>.</a:t>
            </a:r>
            <a:endParaRPr lang="en-US" dirty="0" smtClean="0"/>
          </a:p>
          <a:p>
            <a:pPr marL="285750" indent="-285750">
              <a:buFont typeface="Webdings" panose="05030102010509060703" pitchFamily="18" charset="2"/>
              <a:buChar char="Ñ"/>
            </a:pPr>
            <a:r>
              <a:rPr lang="en-US" b="1" dirty="0"/>
              <a:t>Field</a:t>
            </a:r>
            <a:r>
              <a:rPr lang="en-US" dirty="0" smtClean="0"/>
              <a:t> – </a:t>
            </a:r>
            <a:r>
              <a:rPr lang="en-US" dirty="0" smtClean="0"/>
              <a:t>a </a:t>
            </a:r>
            <a:r>
              <a:rPr lang="en-US" dirty="0"/>
              <a:t>column in a data list</a:t>
            </a:r>
            <a:r>
              <a:rPr lang="en-US" dirty="0" smtClean="0"/>
              <a:t>.</a:t>
            </a:r>
            <a:endParaRPr lang="en-US" dirty="0" smtClean="0"/>
          </a:p>
          <a:p>
            <a:pPr marL="285750" indent="-285750">
              <a:buFont typeface="Webdings" panose="05030102010509060703" pitchFamily="18" charset="2"/>
              <a:buChar char="Ñ"/>
            </a:pPr>
            <a:r>
              <a:rPr lang="en-US" b="1" dirty="0"/>
              <a:t>Fill </a:t>
            </a:r>
            <a:r>
              <a:rPr lang="en-US" b="1" dirty="0"/>
              <a:t>Handle  </a:t>
            </a:r>
            <a:r>
              <a:rPr lang="en-US" dirty="0" smtClean="0"/>
              <a:t>- the </a:t>
            </a:r>
            <a:r>
              <a:rPr lang="en-US" dirty="0"/>
              <a:t>small square at the bottom right hand corner of a cell that is dragged to indicate other &gt; cells that should hold values in the series defined by the active </a:t>
            </a:r>
            <a:r>
              <a:rPr lang="en-US" dirty="0" smtClean="0"/>
              <a:t>cell</a:t>
            </a:r>
            <a:r>
              <a:rPr lang="en-US" dirty="0" smtClean="0"/>
              <a:t>.</a:t>
            </a:r>
          </a:p>
          <a:p>
            <a:pPr marL="285750" indent="-285750">
              <a:buFont typeface="Webdings" panose="05030102010509060703" pitchFamily="18" charset="2"/>
              <a:buChar char="Ñ"/>
            </a:pPr>
            <a:r>
              <a:rPr lang="en-US" b="1" dirty="0" err="1"/>
              <a:t>FillSeries</a:t>
            </a:r>
            <a:r>
              <a:rPr lang="en-US" dirty="0"/>
              <a:t> – </a:t>
            </a:r>
            <a:r>
              <a:rPr lang="en-US" dirty="0" smtClean="0"/>
              <a:t>the </a:t>
            </a:r>
            <a:r>
              <a:rPr lang="en-US" dirty="0"/>
              <a:t>ability to extend a series of values based on the contents of two cells, where the first cell has the starting value for the series and the second cell shows the increment.</a:t>
            </a:r>
          </a:p>
          <a:p>
            <a:pPr marL="285750" indent="-285750">
              <a:buFont typeface="Webdings" panose="05030102010509060703" pitchFamily="18" charset="2"/>
              <a:buChar char="Ñ"/>
            </a:pPr>
            <a:r>
              <a:rPr lang="en-US" b="1" dirty="0"/>
              <a:t>Filter</a:t>
            </a:r>
            <a:r>
              <a:rPr lang="en-US" dirty="0"/>
              <a:t> </a:t>
            </a:r>
            <a:r>
              <a:rPr lang="en-US" dirty="0" smtClean="0"/>
              <a:t>– a </a:t>
            </a:r>
            <a:r>
              <a:rPr lang="en-US" dirty="0"/>
              <a:t>rule that Microsoft Excel uses to determine which worksheet rows to display</a:t>
            </a:r>
            <a:r>
              <a:rPr lang="en-US" dirty="0" smtClean="0"/>
              <a:t>.</a:t>
            </a:r>
            <a:endParaRPr lang="en-US" dirty="0"/>
          </a:p>
          <a:p>
            <a:pPr marL="285750" indent="-285750">
              <a:buFont typeface="Webdings" panose="05030102010509060703" pitchFamily="18" charset="2"/>
              <a:buChar char="Ñ"/>
            </a:pPr>
            <a:r>
              <a:rPr lang="en-US" b="1" dirty="0"/>
              <a:t>Formats</a:t>
            </a:r>
            <a:r>
              <a:rPr lang="en-US" dirty="0"/>
              <a:t> </a:t>
            </a:r>
            <a:r>
              <a:rPr lang="en-US" dirty="0" smtClean="0"/>
              <a:t>– predefined </a:t>
            </a:r>
            <a:r>
              <a:rPr lang="en-US" dirty="0"/>
              <a:t>sets of characteristics that can be applied to cell contents</a:t>
            </a:r>
            <a:r>
              <a:rPr lang="en-US" dirty="0" smtClean="0"/>
              <a:t>.</a:t>
            </a:r>
            <a:endParaRPr lang="en-US" dirty="0"/>
          </a:p>
          <a:p>
            <a:pPr marL="285750" indent="-285750">
              <a:buFont typeface="Webdings" panose="05030102010509060703" pitchFamily="18" charset="2"/>
              <a:buChar char="Ñ"/>
            </a:pPr>
            <a:r>
              <a:rPr lang="en-US" b="1" dirty="0"/>
              <a:t>Formula</a:t>
            </a:r>
            <a:r>
              <a:rPr lang="en-US" dirty="0"/>
              <a:t> </a:t>
            </a:r>
            <a:r>
              <a:rPr lang="en-US" dirty="0" smtClean="0"/>
              <a:t>– an </a:t>
            </a:r>
            <a:r>
              <a:rPr lang="en-US" dirty="0"/>
              <a:t>expression within a cell used to calculate a value</a:t>
            </a:r>
            <a:r>
              <a:rPr lang="en-US" dirty="0" smtClean="0"/>
              <a:t>.</a:t>
            </a:r>
          </a:p>
          <a:p>
            <a:pPr marL="285750" indent="-285750">
              <a:buFont typeface="Webdings" panose="05030102010509060703" pitchFamily="18" charset="2"/>
              <a:buChar char="Ñ"/>
            </a:pPr>
            <a:r>
              <a:rPr lang="en-US" b="1" dirty="0"/>
              <a:t>Freeze</a:t>
            </a:r>
            <a:r>
              <a:rPr lang="en-US" dirty="0"/>
              <a:t> </a:t>
            </a:r>
            <a:r>
              <a:rPr lang="en-US" dirty="0" smtClean="0"/>
              <a:t>– to </a:t>
            </a:r>
            <a:r>
              <a:rPr lang="en-US" dirty="0"/>
              <a:t>fix cells that will remain at the top of a worksheet regardless of how far down the worksheet a user scrolls.</a:t>
            </a:r>
          </a:p>
          <a:p>
            <a:pPr marL="285750" indent="-285750">
              <a:buFont typeface="Webdings" panose="05030102010509060703" pitchFamily="18" charset="2"/>
              <a:buChar char="Ñ"/>
            </a:pPr>
            <a:r>
              <a:rPr lang="en-US" b="1" dirty="0"/>
              <a:t>Function</a:t>
            </a:r>
            <a:r>
              <a:rPr lang="en-US" dirty="0"/>
              <a:t> </a:t>
            </a:r>
            <a:r>
              <a:rPr lang="en-US" dirty="0" smtClean="0"/>
              <a:t>– a </a:t>
            </a:r>
            <a:r>
              <a:rPr lang="en-US" dirty="0"/>
              <a:t>pre-programmed formula or routine that is built in to Microsoft Excel.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830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Excel Terminology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700" y="998126"/>
            <a:ext cx="87122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/>
              <a:t>Landscape</a:t>
            </a:r>
            <a:r>
              <a:rPr lang="en-US" dirty="0" smtClean="0"/>
              <a:t> – a </a:t>
            </a:r>
            <a:r>
              <a:rPr lang="en-US" dirty="0"/>
              <a:t>print format where the page is wider than it is high</a:t>
            </a:r>
            <a:r>
              <a:rPr lang="en-US" dirty="0" smtClean="0"/>
              <a:t>.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/>
              <a:t>Link </a:t>
            </a:r>
            <a:r>
              <a:rPr lang="en-US" dirty="0" smtClean="0"/>
              <a:t>– a </a:t>
            </a:r>
            <a:r>
              <a:rPr lang="en-US" dirty="0"/>
              <a:t>formula that causes a cell show the value of another cell</a:t>
            </a:r>
            <a:r>
              <a:rPr lang="en-US" dirty="0" smtClean="0"/>
              <a:t>.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/>
              <a:t>Locked </a:t>
            </a:r>
            <a:r>
              <a:rPr lang="en-US" b="1" dirty="0"/>
              <a:t>Cells </a:t>
            </a:r>
            <a:r>
              <a:rPr lang="en-US" dirty="0" smtClean="0"/>
              <a:t>– cells </a:t>
            </a:r>
            <a:r>
              <a:rPr lang="en-US" dirty="0"/>
              <a:t>that cannot be modified or deleted when worksheet protection is applied</a:t>
            </a:r>
            <a:r>
              <a:rPr lang="en-US" dirty="0"/>
              <a:t>. 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/>
              <a:t>Named </a:t>
            </a:r>
            <a:r>
              <a:rPr lang="en-US" b="1" dirty="0"/>
              <a:t>Range </a:t>
            </a:r>
            <a:r>
              <a:rPr lang="en-US" dirty="0" smtClean="0"/>
              <a:t>– a </a:t>
            </a:r>
            <a:r>
              <a:rPr lang="en-US" dirty="0"/>
              <a:t>group of related cells defined by a single name</a:t>
            </a:r>
            <a:r>
              <a:rPr lang="en-US" dirty="0" smtClean="0"/>
              <a:t>.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/>
              <a:t>Pick From List </a:t>
            </a:r>
            <a:r>
              <a:rPr lang="en-US" dirty="0" smtClean="0"/>
              <a:t>– the </a:t>
            </a:r>
            <a:r>
              <a:rPr lang="en-US" dirty="0"/>
              <a:t>ability to enter a value into a cell by choosing the value from the set of values already entered into cells in the same column</a:t>
            </a:r>
            <a:r>
              <a:rPr lang="en-US" dirty="0" smtClean="0"/>
              <a:t>. 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/>
              <a:t>Portrait</a:t>
            </a:r>
            <a:r>
              <a:rPr lang="en-US" dirty="0"/>
              <a:t> </a:t>
            </a:r>
            <a:r>
              <a:rPr lang="en-US" dirty="0" smtClean="0"/>
              <a:t>– a </a:t>
            </a:r>
            <a:r>
              <a:rPr lang="en-US" dirty="0"/>
              <a:t>print format where the page is higher than it is wide</a:t>
            </a:r>
            <a:r>
              <a:rPr lang="en-US" dirty="0" smtClean="0"/>
              <a:t>. 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/>
              <a:t>Precedents</a:t>
            </a:r>
            <a:r>
              <a:rPr lang="en-US" dirty="0"/>
              <a:t> </a:t>
            </a:r>
            <a:r>
              <a:rPr lang="en-US" dirty="0" smtClean="0"/>
              <a:t>– cells </a:t>
            </a:r>
            <a:r>
              <a:rPr lang="en-US" dirty="0"/>
              <a:t>that are referenced in a formula</a:t>
            </a:r>
            <a:r>
              <a:rPr lang="en-US" dirty="0" smtClean="0"/>
              <a:t>.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/>
              <a:t>Range</a:t>
            </a:r>
            <a:r>
              <a:rPr lang="en-US" dirty="0"/>
              <a:t> </a:t>
            </a:r>
            <a:r>
              <a:rPr lang="en-US" dirty="0" smtClean="0"/>
              <a:t>– a </a:t>
            </a:r>
            <a:r>
              <a:rPr lang="en-US" dirty="0"/>
              <a:t>group of related cells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5627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Excel Terminology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000" y="1066817"/>
            <a:ext cx="871224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Report</a:t>
            </a:r>
            <a:r>
              <a:rPr lang="en-US" dirty="0"/>
              <a:t> – a special document with links to one or more worksheets from the same workbook.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Rows </a:t>
            </a:r>
            <a:r>
              <a:rPr lang="en-US" dirty="0"/>
              <a:t>– cells that share the same horizontal line in a worksheet.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Sheet Tab</a:t>
            </a:r>
            <a:r>
              <a:rPr lang="en-US" dirty="0"/>
              <a:t> – </a:t>
            </a:r>
            <a:r>
              <a:rPr lang="en-US" dirty="0" smtClean="0"/>
              <a:t>the </a:t>
            </a:r>
            <a:r>
              <a:rPr lang="en-US" dirty="0"/>
              <a:t>indicator for a worksheet, located in the lower left corner of the workbook window</a:t>
            </a:r>
            <a:r>
              <a:rPr lang="en-US" dirty="0" smtClean="0"/>
              <a:t>.</a:t>
            </a:r>
            <a:endParaRPr lang="en-US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Sort</a:t>
            </a:r>
            <a:r>
              <a:rPr lang="en-US" dirty="0"/>
              <a:t> – </a:t>
            </a:r>
            <a:r>
              <a:rPr lang="en-US" dirty="0" smtClean="0"/>
              <a:t>to </a:t>
            </a:r>
            <a:r>
              <a:rPr lang="en-US" dirty="0"/>
              <a:t>reorder the contents of a worksheet based on a specific criteria</a:t>
            </a:r>
            <a:r>
              <a:rPr lang="en-US" dirty="0" smtClean="0"/>
              <a:t>.</a:t>
            </a:r>
            <a:endParaRPr lang="en-US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Split </a:t>
            </a:r>
            <a:r>
              <a:rPr lang="en-US" b="1" dirty="0"/>
              <a:t>Line</a:t>
            </a:r>
            <a:r>
              <a:rPr lang="en-US" dirty="0"/>
              <a:t> – </a:t>
            </a:r>
            <a:r>
              <a:rPr lang="en-US" dirty="0" smtClean="0"/>
              <a:t>a </a:t>
            </a:r>
            <a:r>
              <a:rPr lang="en-US" dirty="0"/>
              <a:t>line that indicates which cells have been frozen at the top of a worksheet</a:t>
            </a:r>
            <a:r>
              <a:rPr lang="en-US" dirty="0" smtClean="0"/>
              <a:t>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Workbook</a:t>
            </a:r>
            <a:r>
              <a:rPr lang="en-US" dirty="0"/>
              <a:t> </a:t>
            </a:r>
            <a:r>
              <a:rPr lang="en-US" dirty="0"/>
              <a:t>–</a:t>
            </a:r>
            <a:r>
              <a:rPr lang="en-US" dirty="0" smtClean="0"/>
              <a:t> the </a:t>
            </a:r>
            <a:r>
              <a:rPr lang="en-US" dirty="0"/>
              <a:t>basic Microsoft Excel document, consisting of one or more worksheets</a:t>
            </a:r>
            <a:r>
              <a:rPr lang="en-US" dirty="0" smtClean="0"/>
              <a:t>.</a:t>
            </a:r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Worksheet</a:t>
            </a:r>
            <a:r>
              <a:rPr lang="en-US" dirty="0"/>
              <a:t> </a:t>
            </a:r>
            <a:r>
              <a:rPr lang="en-US" dirty="0"/>
              <a:t>– </a:t>
            </a:r>
            <a:r>
              <a:rPr lang="en-US" dirty="0" smtClean="0"/>
              <a:t>a </a:t>
            </a:r>
            <a:r>
              <a:rPr lang="en-US" dirty="0"/>
              <a:t>page in a Microsoft Excel workbook</a:t>
            </a:r>
            <a:r>
              <a:rPr lang="en-US" dirty="0" smtClean="0"/>
              <a:t>. </a:t>
            </a:r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Workspace</a:t>
            </a:r>
            <a:r>
              <a:rPr lang="en-US" dirty="0"/>
              <a:t> </a:t>
            </a:r>
            <a:r>
              <a:rPr lang="en-US" dirty="0"/>
              <a:t>–</a:t>
            </a:r>
            <a:r>
              <a:rPr lang="en-US" dirty="0" smtClean="0"/>
              <a:t> a </a:t>
            </a:r>
            <a:r>
              <a:rPr lang="en-US" dirty="0"/>
              <a:t>Microsoft Excel file type (.</a:t>
            </a:r>
            <a:r>
              <a:rPr lang="en-US" dirty="0" err="1"/>
              <a:t>xlw</a:t>
            </a:r>
            <a:r>
              <a:rPr lang="en-US" dirty="0"/>
              <a:t>) that allows you to open several files at once</a:t>
            </a:r>
          </a:p>
          <a:p>
            <a:pPr marL="285750" indent="-285750">
              <a:buFont typeface="Arial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1162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36554" y="4486283"/>
            <a:ext cx="283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/>
                </a:solidFill>
              </a:rPr>
              <a:t>CIS-101 Computer Information Systems</a:t>
            </a:r>
          </a:p>
          <a:p>
            <a:pPr algn="r"/>
            <a:r>
              <a:rPr lang="en-US" sz="1200" dirty="0" smtClean="0">
                <a:solidFill>
                  <a:schemeClr val="bg1"/>
                </a:solidFill>
              </a:rPr>
              <a:t>General Education Core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483559"/>
            <a:ext cx="8973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1" i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Features in Excel </a:t>
            </a:r>
            <a:r>
              <a:rPr lang="en-US" sz="6000" b="1" i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2016</a:t>
            </a:r>
            <a:endParaRPr lang="en-US" sz="6000" b="1" i="1" dirty="0" smtClean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1139480" y="2409300"/>
            <a:ext cx="7810160" cy="23737"/>
          </a:xfrm>
          <a:prstGeom prst="line">
            <a:avLst/>
          </a:prstGeom>
          <a:ln>
            <a:solidFill>
              <a:srgbClr val="0E27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381956" y="2731911"/>
            <a:ext cx="5949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 to: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www.gcflearnfree.org/excel2016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36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36554" y="4486283"/>
            <a:ext cx="283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/>
                </a:solidFill>
              </a:rPr>
              <a:t>CIS-101 Computer Information Systems</a:t>
            </a:r>
          </a:p>
          <a:p>
            <a:pPr algn="r"/>
            <a:r>
              <a:rPr lang="en-US" sz="1200" dirty="0" smtClean="0">
                <a:solidFill>
                  <a:schemeClr val="bg1"/>
                </a:solidFill>
              </a:rPr>
              <a:t>General Education Core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9480" y="1483559"/>
            <a:ext cx="78338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1" i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Questions?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1139480" y="2409300"/>
            <a:ext cx="7810160" cy="23737"/>
          </a:xfrm>
          <a:prstGeom prst="line">
            <a:avLst/>
          </a:prstGeom>
          <a:ln>
            <a:solidFill>
              <a:srgbClr val="0E27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15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4010</TotalTime>
  <Words>1074</Words>
  <Application>Microsoft Office PowerPoint</Application>
  <PresentationFormat>On-screen Show (16:9)</PresentationFormat>
  <Paragraphs>105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Courier New</vt:lpstr>
      <vt:lpstr>Webdings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North Florida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Guntherberg</dc:creator>
  <cp:lastModifiedBy>Dee Reynolds</cp:lastModifiedBy>
  <cp:revision>59</cp:revision>
  <dcterms:created xsi:type="dcterms:W3CDTF">2015-03-22T18:54:02Z</dcterms:created>
  <dcterms:modified xsi:type="dcterms:W3CDTF">2017-05-15T04:44:25Z</dcterms:modified>
</cp:coreProperties>
</file>