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84" r:id="rId3"/>
    <p:sldId id="285" r:id="rId4"/>
    <p:sldId id="28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264" r:id="rId40"/>
  </p:sldIdLst>
  <p:sldSz cx="9144000" cy="5143500" type="screen16x9"/>
  <p:notesSz cx="9024938" cy="7086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27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097" autoAdjust="0"/>
  </p:normalViewPr>
  <p:slideViewPr>
    <p:cSldViewPr snapToGrid="0" snapToObjects="1">
      <p:cViewPr varScale="1">
        <p:scale>
          <a:sx n="64" d="100"/>
          <a:sy n="64" d="100"/>
        </p:scale>
        <p:origin x="834" y="108"/>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73" d="100"/>
          <a:sy n="73" d="100"/>
        </p:scale>
        <p:origin x="197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10806" cy="35556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12043" y="0"/>
            <a:ext cx="3910806" cy="355561"/>
          </a:xfrm>
          <a:prstGeom prst="rect">
            <a:avLst/>
          </a:prstGeom>
        </p:spPr>
        <p:txBody>
          <a:bodyPr vert="horz" lIns="91440" tIns="45720" rIns="91440" bIns="45720" rtlCol="0"/>
          <a:lstStyle>
            <a:lvl1pPr algn="r">
              <a:defRPr sz="1200"/>
            </a:lvl1pPr>
          </a:lstStyle>
          <a:p>
            <a:fld id="{3DB68BC2-1CF0-4FB4-83CD-3EAA68E3A32F}" type="datetimeFigureOut">
              <a:rPr lang="en-US" smtClean="0"/>
              <a:t>2/12/2017</a:t>
            </a:fld>
            <a:endParaRPr lang="en-US"/>
          </a:p>
        </p:txBody>
      </p:sp>
      <p:sp>
        <p:nvSpPr>
          <p:cNvPr id="4" name="Slide Image Placeholder 3"/>
          <p:cNvSpPr>
            <a:spLocks noGrp="1" noRot="1" noChangeAspect="1"/>
          </p:cNvSpPr>
          <p:nvPr>
            <p:ph type="sldImg" idx="2"/>
          </p:nvPr>
        </p:nvSpPr>
        <p:spPr>
          <a:xfrm>
            <a:off x="2386013" y="885825"/>
            <a:ext cx="4252912" cy="23923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02494" y="3410426"/>
            <a:ext cx="7219950" cy="279034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731040"/>
            <a:ext cx="3910806" cy="35556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12043" y="6731040"/>
            <a:ext cx="3910806" cy="355560"/>
          </a:xfrm>
          <a:prstGeom prst="rect">
            <a:avLst/>
          </a:prstGeom>
        </p:spPr>
        <p:txBody>
          <a:bodyPr vert="horz" lIns="91440" tIns="45720" rIns="91440" bIns="45720" rtlCol="0" anchor="b"/>
          <a:lstStyle>
            <a:lvl1pPr algn="r">
              <a:defRPr sz="1200"/>
            </a:lvl1pPr>
          </a:lstStyle>
          <a:p>
            <a:fld id="{33C90D8D-5187-417F-A84D-66843F87DE12}" type="slidenum">
              <a:rPr lang="en-US" smtClean="0"/>
              <a:t>‹#›</a:t>
            </a:fld>
            <a:endParaRPr lang="en-US"/>
          </a:p>
        </p:txBody>
      </p:sp>
    </p:spTree>
    <p:extLst>
      <p:ext uri="{BB962C8B-B14F-4D97-AF65-F5344CB8AC3E}">
        <p14:creationId xmlns:p14="http://schemas.microsoft.com/office/powerpoint/2010/main" val="25084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C90D8D-5187-417F-A84D-66843F87DE12}" type="slidenum">
              <a:rPr lang="en-US" smtClean="0"/>
              <a:t>1</a:t>
            </a:fld>
            <a:endParaRPr lang="en-US"/>
          </a:p>
        </p:txBody>
      </p:sp>
    </p:spTree>
    <p:extLst>
      <p:ext uri="{BB962C8B-B14F-4D97-AF65-F5344CB8AC3E}">
        <p14:creationId xmlns:p14="http://schemas.microsoft.com/office/powerpoint/2010/main" val="2081885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7CC7B7C-3C83-4A9E-A03B-5C895C43DE0D}" type="slidenum">
              <a:rPr lang="en-US" smtClean="0"/>
              <a:pPr/>
              <a:t>2</a:t>
            </a:fld>
            <a:endParaRPr lang="en-US" smtClean="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r>
              <a:rPr lang="en-US" dirty="0" smtClean="0"/>
              <a:t>Chapter topics include:</a:t>
            </a:r>
          </a:p>
          <a:p>
            <a:pPr eaLnBrk="1" hangingPunct="1">
              <a:buFontTx/>
              <a:buChar char="•"/>
            </a:pPr>
            <a:r>
              <a:rPr lang="en-US" dirty="0" smtClean="0"/>
              <a:t>System software</a:t>
            </a:r>
          </a:p>
          <a:p>
            <a:pPr eaLnBrk="1" hangingPunct="1">
              <a:buFontTx/>
              <a:buChar char="•"/>
            </a:pPr>
            <a:r>
              <a:rPr lang="en-US" dirty="0" smtClean="0"/>
              <a:t>Kinds of </a:t>
            </a:r>
            <a:r>
              <a:rPr lang="en-US" dirty="0" err="1" smtClean="0"/>
              <a:t>OSs</a:t>
            </a:r>
            <a:r>
              <a:rPr lang="en-US" dirty="0" smtClean="0"/>
              <a:t> </a:t>
            </a:r>
          </a:p>
          <a:p>
            <a:pPr eaLnBrk="1" hangingPunct="1">
              <a:buFontTx/>
              <a:buChar char="•"/>
            </a:pPr>
            <a:r>
              <a:rPr lang="en-US" dirty="0" smtClean="0"/>
              <a:t>OS role in:</a:t>
            </a:r>
          </a:p>
          <a:p>
            <a:pPr lvl="1" eaLnBrk="1" hangingPunct="1">
              <a:buFontTx/>
              <a:buChar char="•"/>
            </a:pPr>
            <a:r>
              <a:rPr lang="en-US" dirty="0" smtClean="0"/>
              <a:t>Providing user interaction</a:t>
            </a:r>
          </a:p>
          <a:p>
            <a:pPr lvl="1" eaLnBrk="1" hangingPunct="1">
              <a:buFontTx/>
              <a:buChar char="•"/>
            </a:pPr>
            <a:r>
              <a:rPr lang="en-US" dirty="0" smtClean="0"/>
              <a:t>Managing the processor</a:t>
            </a:r>
          </a:p>
          <a:p>
            <a:pPr lvl="1" eaLnBrk="1" hangingPunct="1">
              <a:buFontTx/>
              <a:buChar char="•"/>
            </a:pPr>
            <a:r>
              <a:rPr lang="en-US" dirty="0" smtClean="0"/>
              <a:t>Managing memory</a:t>
            </a:r>
          </a:p>
          <a:p>
            <a:pPr lvl="1" eaLnBrk="1" hangingPunct="1">
              <a:buFontTx/>
              <a:buChar char="•"/>
            </a:pPr>
            <a:r>
              <a:rPr lang="en-US" dirty="0" smtClean="0"/>
              <a:t>Managing hardware</a:t>
            </a:r>
          </a:p>
          <a:p>
            <a:pPr lvl="1" eaLnBrk="1" hangingPunct="1">
              <a:buFontTx/>
              <a:buChar char="•"/>
            </a:pPr>
            <a:r>
              <a:rPr lang="en-US" dirty="0" smtClean="0"/>
              <a:t>Interacting with application software</a:t>
            </a:r>
          </a:p>
          <a:p>
            <a:pPr lvl="1" eaLnBrk="1" hangingPunct="1">
              <a:buFontTx/>
              <a:buChar char="•"/>
            </a:pPr>
            <a:r>
              <a:rPr lang="en-US" dirty="0" smtClean="0"/>
              <a:t>Starting the computer</a:t>
            </a:r>
          </a:p>
        </p:txBody>
      </p:sp>
    </p:spTree>
    <p:extLst>
      <p:ext uri="{BB962C8B-B14F-4D97-AF65-F5344CB8AC3E}">
        <p14:creationId xmlns:p14="http://schemas.microsoft.com/office/powerpoint/2010/main" val="3911338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CACD118E-A2C9-47E2-9CA8-88D48E73405C}" type="slidenum">
              <a:rPr lang="en-US" smtClean="0"/>
              <a:pPr/>
              <a:t>3</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r>
              <a:rPr lang="en-US" dirty="0" smtClean="0">
                <a:latin typeface="Helvetica" pitchFamily="34" charset="0"/>
              </a:rPr>
              <a:t>System software consists of two primary types of programs: the operating system and utility programs. </a:t>
            </a:r>
          </a:p>
          <a:p>
            <a:pPr eaLnBrk="1" hangingPunct="1"/>
            <a:r>
              <a:rPr lang="en-US" dirty="0" smtClean="0">
                <a:latin typeface="Helvetica" pitchFamily="34" charset="0"/>
              </a:rPr>
              <a:t>The operating system (OS) is the main program that controls how your computer system functions. The OS manages the computer’s hardware, including the processor, memory, and storage devices, as well as peripheral devices. The operating system also provides a consistent means for software applications to work with the CPU. Additionally, it is responsible for the management, scheduling, and interaction of tasks. Your first interaction with the OS is the </a:t>
            </a:r>
            <a:r>
              <a:rPr lang="en-US" i="1" dirty="0" smtClean="0">
                <a:latin typeface="Helvetica" pitchFamily="34" charset="0"/>
              </a:rPr>
              <a:t>user interface</a:t>
            </a:r>
            <a:r>
              <a:rPr lang="en-US" dirty="0" smtClean="0">
                <a:latin typeface="Helvetica" pitchFamily="34" charset="0"/>
              </a:rPr>
              <a:t>.</a:t>
            </a:r>
          </a:p>
          <a:p>
            <a:pPr eaLnBrk="1" hangingPunct="1"/>
            <a:endParaRPr lang="en-US" dirty="0" smtClean="0"/>
          </a:p>
        </p:txBody>
      </p:sp>
    </p:spTree>
    <p:extLst>
      <p:ext uri="{BB962C8B-B14F-4D97-AF65-F5344CB8AC3E}">
        <p14:creationId xmlns:p14="http://schemas.microsoft.com/office/powerpoint/2010/main" val="2565069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D52FB764-C9F8-46F9-A942-3839509FC0B6}" type="slidenum">
              <a:rPr lang="en-US" smtClean="0"/>
              <a:pPr/>
              <a:t>4</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r>
              <a:rPr lang="en-US" dirty="0" smtClean="0">
                <a:latin typeface="Helvetica" pitchFamily="34" charset="0"/>
              </a:rPr>
              <a:t>System software also includes </a:t>
            </a:r>
            <a:r>
              <a:rPr lang="en-US" i="1" dirty="0" smtClean="0">
                <a:latin typeface="Helvetica" pitchFamily="34" charset="0"/>
              </a:rPr>
              <a:t>utility programs.</a:t>
            </a:r>
            <a:r>
              <a:rPr lang="en-US" dirty="0" smtClean="0">
                <a:latin typeface="Helvetica" pitchFamily="34" charset="0"/>
              </a:rPr>
              <a:t> These are small programs that perform many of the general housekeeping tasks for the computer, such as system maintenance and file compression.</a:t>
            </a:r>
            <a:endParaRPr lang="en-US" dirty="0" smtClean="0"/>
          </a:p>
          <a:p>
            <a:pPr eaLnBrk="1" hangingPunct="1"/>
            <a:endParaRPr lang="en-US" dirty="0" smtClean="0"/>
          </a:p>
        </p:txBody>
      </p:sp>
    </p:spTree>
    <p:extLst>
      <p:ext uri="{BB962C8B-B14F-4D97-AF65-F5344CB8AC3E}">
        <p14:creationId xmlns:p14="http://schemas.microsoft.com/office/powerpoint/2010/main" val="610534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44CFF15C-7867-43EA-8E20-8BB7DAF3FF96}" type="slidenum">
              <a:rPr lang="en-US" smtClean="0"/>
              <a:pPr/>
              <a:t>5</a:t>
            </a:fld>
            <a:endParaRPr lang="en-U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Operating systems can be classified into four categories, depending on the number of users they service and the tasks they perform.</a:t>
            </a:r>
          </a:p>
          <a:p>
            <a:pPr lvl="1" eaLnBrk="1" hangingPunct="1">
              <a:buFontTx/>
              <a:buChar char="•"/>
            </a:pPr>
            <a:r>
              <a:rPr lang="en-US" dirty="0" smtClean="0">
                <a:latin typeface="Helvetica" pitchFamily="34" charset="0"/>
              </a:rPr>
              <a:t>Real-time operating systems don’t require the intervention of any users at all.</a:t>
            </a:r>
          </a:p>
          <a:p>
            <a:pPr lvl="1" eaLnBrk="1" hangingPunct="1">
              <a:buFontTx/>
              <a:buChar char="•"/>
            </a:pPr>
            <a:r>
              <a:rPr lang="en-US" dirty="0" smtClean="0">
                <a:latin typeface="Helvetica" pitchFamily="34" charset="0"/>
              </a:rPr>
              <a:t>Single-user, single-task operating systems are proprietary systems developed specifically for the devices they manage.</a:t>
            </a:r>
          </a:p>
          <a:p>
            <a:pPr lvl="1" eaLnBrk="1" hangingPunct="1">
              <a:buFontTx/>
              <a:buChar char="•"/>
            </a:pPr>
            <a:r>
              <a:rPr lang="en-US" dirty="0" smtClean="0">
                <a:latin typeface="Helvetica" pitchFamily="34" charset="0"/>
              </a:rPr>
              <a:t>Single-user, multitask operating systems are available commercially for personal and business use.</a:t>
            </a:r>
          </a:p>
          <a:p>
            <a:pPr lvl="1" eaLnBrk="1" hangingPunct="1">
              <a:buFontTx/>
              <a:buChar char="•"/>
            </a:pPr>
            <a:r>
              <a:rPr lang="en-US" dirty="0" smtClean="0">
                <a:latin typeface="Helvetica" pitchFamily="34" charset="0"/>
              </a:rPr>
              <a:t>Multiuser operating systems coordinate resources for many users on a network.</a:t>
            </a:r>
          </a:p>
        </p:txBody>
      </p:sp>
    </p:spTree>
    <p:extLst>
      <p:ext uri="{BB962C8B-B14F-4D97-AF65-F5344CB8AC3E}">
        <p14:creationId xmlns:p14="http://schemas.microsoft.com/office/powerpoint/2010/main" val="88662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CF380784-6456-4E93-BA24-2EBC5934AE49}" type="slidenum">
              <a:rPr lang="en-US" smtClean="0"/>
              <a:pPr/>
              <a:t>6</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Machinery that performs a repetitive series of specific tasks in an exact amount of time requires a </a:t>
            </a:r>
            <a:r>
              <a:rPr lang="en-US" i="1" dirty="0" smtClean="0">
                <a:latin typeface="Helvetica" pitchFamily="34" charset="0"/>
              </a:rPr>
              <a:t>real-time operating system.</a:t>
            </a:r>
          </a:p>
          <a:p>
            <a:pPr eaLnBrk="1" hangingPunct="1">
              <a:buFontTx/>
              <a:buChar char="•"/>
            </a:pPr>
            <a:r>
              <a:rPr lang="en-US" dirty="0" smtClean="0">
                <a:latin typeface="Helvetica" pitchFamily="34" charset="0"/>
              </a:rPr>
              <a:t>This type of operating system is a program with a specific purpose. </a:t>
            </a:r>
          </a:p>
          <a:p>
            <a:pPr eaLnBrk="1" hangingPunct="1">
              <a:buFontTx/>
              <a:buChar char="•"/>
            </a:pPr>
            <a:r>
              <a:rPr lang="en-US" dirty="0" smtClean="0">
                <a:latin typeface="Helvetica" pitchFamily="34" charset="0"/>
              </a:rPr>
              <a:t>For example, instruments such as those found in the scientific, defense, and aerospace industries that must perform regimented tasks or record precise results require real-time operating systems. </a:t>
            </a:r>
          </a:p>
          <a:p>
            <a:pPr eaLnBrk="1" hangingPunct="1">
              <a:buFontTx/>
              <a:buChar char="•"/>
            </a:pPr>
            <a:r>
              <a:rPr lang="en-US" dirty="0" smtClean="0">
                <a:latin typeface="Helvetica" pitchFamily="34" charset="0"/>
              </a:rPr>
              <a:t>Real-time operating systems are also found in many types of robotic devices, fuel-injection systems in car engines, video game consoles, and home appliances</a:t>
            </a:r>
            <a:r>
              <a:rPr lang="en-US" dirty="0" smtClean="0"/>
              <a:t>.</a:t>
            </a:r>
          </a:p>
          <a:p>
            <a:pPr eaLnBrk="1" hangingPunct="1">
              <a:buFontTx/>
              <a:buChar char="•"/>
            </a:pPr>
            <a:r>
              <a:rPr lang="en-US" dirty="0" smtClean="0">
                <a:latin typeface="Helvetica" pitchFamily="34" charset="0"/>
              </a:rPr>
              <a:t>Real-time operating systems require minimal user interaction. The programs are written specifically to the needs of the devices and their functions. Therefore, there are no commercially available standard </a:t>
            </a:r>
            <a:r>
              <a:rPr lang="en-US" dirty="0" err="1" smtClean="0">
                <a:latin typeface="Helvetica" pitchFamily="34" charset="0"/>
              </a:rPr>
              <a:t>RTOS</a:t>
            </a:r>
            <a:r>
              <a:rPr lang="en-US" dirty="0" smtClean="0">
                <a:latin typeface="Helvetica" pitchFamily="34" charset="0"/>
              </a:rPr>
              <a:t> software programs.</a:t>
            </a:r>
          </a:p>
        </p:txBody>
      </p:sp>
    </p:spTree>
    <p:extLst>
      <p:ext uri="{BB962C8B-B14F-4D97-AF65-F5344CB8AC3E}">
        <p14:creationId xmlns:p14="http://schemas.microsoft.com/office/powerpoint/2010/main" val="1602981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E9474958-35D7-4DF4-B2D1-FE934C485649}" type="slidenum">
              <a:rPr lang="en-US" smtClean="0"/>
              <a:pPr/>
              <a:t>7</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r>
              <a:rPr lang="en-GB" i="1" dirty="0" smtClean="0">
                <a:solidFill>
                  <a:srgbClr val="000000"/>
                </a:solidFill>
                <a:latin typeface="Palatino" pitchFamily="18" charset="0"/>
              </a:rPr>
              <a:t>Servers</a:t>
            </a:r>
            <a:r>
              <a:rPr lang="en-GB" dirty="0" smtClean="0">
                <a:solidFill>
                  <a:srgbClr val="000000"/>
                </a:solidFill>
                <a:latin typeface="Palatino" pitchFamily="18" charset="0"/>
              </a:rPr>
              <a:t> are computers on a network that manage network resources, and </a:t>
            </a:r>
            <a:r>
              <a:rPr lang="en-GB" i="1" dirty="0" smtClean="0">
                <a:solidFill>
                  <a:srgbClr val="000000"/>
                </a:solidFill>
                <a:latin typeface="Palatino" pitchFamily="18" charset="0"/>
              </a:rPr>
              <a:t>mainframes</a:t>
            </a:r>
            <a:r>
              <a:rPr lang="en-GB" dirty="0" smtClean="0">
                <a:solidFill>
                  <a:srgbClr val="000000"/>
                </a:solidFill>
                <a:latin typeface="Palatino" pitchFamily="18" charset="0"/>
              </a:rPr>
              <a:t> are very large computers that handle the requests of hundreds or thousands of users simultaneously. </a:t>
            </a:r>
          </a:p>
          <a:p>
            <a:pPr eaLnBrk="1" hangingPunct="1"/>
            <a:r>
              <a:rPr lang="en-GB" dirty="0" smtClean="0">
                <a:solidFill>
                  <a:srgbClr val="000000"/>
                </a:solidFill>
                <a:latin typeface="Palatino" pitchFamily="18" charset="0"/>
              </a:rPr>
              <a:t>Mainframe computers run operating systems developed by IBM and Unisys. The most common operating systems for running large servers and networks are Windows Server and Unix. </a:t>
            </a:r>
          </a:p>
        </p:txBody>
      </p:sp>
    </p:spTree>
    <p:extLst>
      <p:ext uri="{BB962C8B-B14F-4D97-AF65-F5344CB8AC3E}">
        <p14:creationId xmlns:p14="http://schemas.microsoft.com/office/powerpoint/2010/main" val="1901394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5D732677-7D95-4702-BF86-47DC750301F3}" type="slidenum">
              <a:rPr lang="en-US" smtClean="0"/>
              <a:pPr/>
              <a:t>8</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marL="228600" indent="-228600" eaLnBrk="1" hangingPunct="1">
              <a:buFont typeface="Arial" pitchFamily="34" charset="0"/>
              <a:buChar char="•"/>
            </a:pPr>
            <a:r>
              <a:rPr lang="en-US" dirty="0" smtClean="0"/>
              <a:t>The operating system provides a way for the user to interact with the computer, manages the processor (CPU), manages the memory and storage, manages the computer system’s hardware and peripheral devices, and provides a consistent means for software applications to work with the CPU.</a:t>
            </a:r>
          </a:p>
          <a:p>
            <a:pPr marL="685800" lvl="1" indent="-228600" eaLnBrk="1" hangingPunct="1">
              <a:spcBef>
                <a:spcPts val="400"/>
              </a:spcBef>
              <a:spcAft>
                <a:spcPts val="200"/>
              </a:spcAft>
            </a:pPr>
            <a:r>
              <a:rPr lang="en-US" dirty="0" smtClean="0"/>
              <a:t>	</a:t>
            </a:r>
          </a:p>
        </p:txBody>
      </p:sp>
    </p:spTree>
    <p:extLst>
      <p:ext uri="{BB962C8B-B14F-4D97-AF65-F5344CB8AC3E}">
        <p14:creationId xmlns:p14="http://schemas.microsoft.com/office/powerpoint/2010/main" val="3144381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4B6A998D-45F7-4F21-A879-6ABCC3B36F82}" type="slidenum">
              <a:rPr lang="en-US" smtClean="0"/>
              <a:pPr/>
              <a:t>9</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The OS provides a </a:t>
            </a:r>
            <a:r>
              <a:rPr lang="en-US" i="1" dirty="0" smtClean="0">
                <a:latin typeface="Helvetica" pitchFamily="34" charset="0"/>
              </a:rPr>
              <a:t>user interface</a:t>
            </a:r>
            <a:r>
              <a:rPr lang="en-US" dirty="0" smtClean="0">
                <a:latin typeface="Helvetica" pitchFamily="34" charset="0"/>
              </a:rPr>
              <a:t> that enables you to interact with the computer. </a:t>
            </a:r>
          </a:p>
          <a:p>
            <a:pPr eaLnBrk="1" hangingPunct="1">
              <a:buFontTx/>
              <a:buChar char="•"/>
            </a:pPr>
            <a:r>
              <a:rPr lang="en-US" dirty="0" smtClean="0"/>
              <a:t>In early PCs, interaction with the OS was through a </a:t>
            </a:r>
            <a:r>
              <a:rPr lang="en-US" i="1" dirty="0" smtClean="0"/>
              <a:t>command-driven interface</a:t>
            </a:r>
            <a:r>
              <a:rPr lang="en-US" dirty="0" smtClean="0"/>
              <a:t>, meaning that the user had to type very specific commands to get the computer to load a program. </a:t>
            </a:r>
            <a:r>
              <a:rPr lang="en-US" dirty="0" smtClean="0">
                <a:latin typeface="Helvetica" pitchFamily="34" charset="0"/>
              </a:rPr>
              <a:t>The commands were not always easy to understand; therefore the interface proved to be too complicated for the average user.</a:t>
            </a:r>
          </a:p>
          <a:p>
            <a:pPr eaLnBrk="1" hangingPunct="1">
              <a:buFontTx/>
              <a:buChar char="•"/>
            </a:pPr>
            <a:r>
              <a:rPr lang="en-US" dirty="0" smtClean="0">
                <a:latin typeface="Helvetica" pitchFamily="34" charset="0"/>
              </a:rPr>
              <a:t>The command-driven interface was later improved by incorporating a </a:t>
            </a:r>
            <a:r>
              <a:rPr lang="en-US" i="1" dirty="0" smtClean="0">
                <a:latin typeface="Helvetica" pitchFamily="34" charset="0"/>
              </a:rPr>
              <a:t>menu-driven interface</a:t>
            </a:r>
            <a:r>
              <a:rPr lang="en-US" dirty="0" smtClean="0">
                <a:latin typeface="Helvetica" pitchFamily="34" charset="0"/>
              </a:rPr>
              <a:t> in which the user chooses a command from menus displayed on the screen. Menu-driven interfaces eliminated the need to know every command because you could select most of the commonly used commands from a menu. However, they were still not easy enough for most people to use.</a:t>
            </a:r>
          </a:p>
          <a:p>
            <a:pPr eaLnBrk="1" hangingPunct="1">
              <a:buFontTx/>
              <a:buChar char="•"/>
            </a:pPr>
            <a:r>
              <a:rPr lang="en-US" dirty="0" smtClean="0">
                <a:latin typeface="Helvetica" pitchFamily="34" charset="0"/>
              </a:rPr>
              <a:t>Most operating systems today use a </a:t>
            </a:r>
            <a:r>
              <a:rPr lang="en-US" i="1" dirty="0" smtClean="0">
                <a:latin typeface="Helvetica" pitchFamily="34" charset="0"/>
              </a:rPr>
              <a:t>graphical user interface</a:t>
            </a:r>
            <a:r>
              <a:rPr lang="en-US" dirty="0" smtClean="0">
                <a:latin typeface="Helvetica" pitchFamily="34" charset="0"/>
              </a:rPr>
              <a:t>. Unlike the command- and menu-driven interfaces used earlier, GUIs display graphics and use the point-and-click technology of the mouse and cursor, making operating systems much more user friendly. </a:t>
            </a:r>
          </a:p>
        </p:txBody>
      </p:sp>
    </p:spTree>
    <p:extLst>
      <p:ext uri="{BB962C8B-B14F-4D97-AF65-F5344CB8AC3E}">
        <p14:creationId xmlns:p14="http://schemas.microsoft.com/office/powerpoint/2010/main" val="4143136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654072D2-C042-474B-883F-32164FCD4BB7}" type="slidenum">
              <a:rPr lang="en-US" smtClean="0"/>
              <a:pPr/>
              <a:t>10</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Although the CPU is the brains of the computer, it needs the OS to arrange for the execution of all its activities in a systematic way.</a:t>
            </a:r>
          </a:p>
          <a:p>
            <a:pPr eaLnBrk="1" hangingPunct="1">
              <a:buFontTx/>
              <a:buChar char="•"/>
            </a:pPr>
            <a:r>
              <a:rPr lang="en-US" dirty="0" smtClean="0">
                <a:latin typeface="Helvetica" pitchFamily="34" charset="0"/>
              </a:rPr>
              <a:t>To do so, the OS assigns a slice of its time to each activity requiring the CPU’s attention. The OS then switches between processes thousands of times a second so it appears that everything is happening seamlessly. </a:t>
            </a:r>
          </a:p>
          <a:p>
            <a:pPr eaLnBrk="1" hangingPunct="1">
              <a:buFontTx/>
              <a:buChar char="•"/>
            </a:pPr>
            <a:r>
              <a:rPr lang="en-US" dirty="0" smtClean="0">
                <a:latin typeface="Helvetica" pitchFamily="34" charset="0"/>
              </a:rPr>
              <a:t>When the OS allows you to perform more than one task at a time, it is said to be </a:t>
            </a:r>
            <a:r>
              <a:rPr lang="en-US" i="1" dirty="0" smtClean="0">
                <a:latin typeface="Helvetica" pitchFamily="34" charset="0"/>
              </a:rPr>
              <a:t>multitasking</a:t>
            </a:r>
            <a:r>
              <a:rPr lang="en-US" dirty="0" smtClean="0">
                <a:latin typeface="Helvetica" pitchFamily="34" charset="0"/>
              </a:rPr>
              <a:t>.</a:t>
            </a:r>
          </a:p>
          <a:p>
            <a:pPr eaLnBrk="1" hangingPunct="1">
              <a:buFontTx/>
              <a:buChar char="•"/>
            </a:pPr>
            <a:r>
              <a:rPr lang="en-US" altLang="ja-JP" dirty="0" smtClean="0">
                <a:cs typeface="ＭＳ Ｐゴシック"/>
              </a:rPr>
              <a:t>The OS processes a task assigned a higher priority before processing a task that has been assigned a lower priority. This is called </a:t>
            </a:r>
            <a:r>
              <a:rPr lang="en-US" altLang="ja-JP" i="1" dirty="0" smtClean="0">
                <a:cs typeface="ＭＳ Ｐゴシック"/>
              </a:rPr>
              <a:t>preemptive multitasking</a:t>
            </a:r>
            <a:r>
              <a:rPr lang="en-US" altLang="ja-JP" dirty="0" smtClean="0">
                <a:cs typeface="ＭＳ Ｐゴシック"/>
              </a:rPr>
              <a:t>. </a:t>
            </a:r>
            <a:endParaRPr lang="en-US" dirty="0" smtClean="0">
              <a:latin typeface="Helvetica" pitchFamily="34" charset="0"/>
            </a:endParaRPr>
          </a:p>
          <a:p>
            <a:pPr eaLnBrk="1" hangingPunct="1">
              <a:buFontTx/>
              <a:buChar char="•"/>
            </a:pPr>
            <a:r>
              <a:rPr lang="en-US" dirty="0" smtClean="0">
                <a:latin typeface="Helvetica" pitchFamily="34" charset="0"/>
              </a:rPr>
              <a:t>For example, assume you’re typing and you want to print a file. When you tell your computer to print the file, the printer generates a signal called an </a:t>
            </a:r>
            <a:r>
              <a:rPr lang="en-US" i="1" dirty="0" smtClean="0">
                <a:latin typeface="Helvetica" pitchFamily="34" charset="0"/>
              </a:rPr>
              <a:t>interrupt</a:t>
            </a:r>
            <a:r>
              <a:rPr lang="en-US" dirty="0" smtClean="0">
                <a:latin typeface="Helvetica" pitchFamily="34" charset="0"/>
              </a:rPr>
              <a:t> that tells the OS it is in need of attention. </a:t>
            </a:r>
          </a:p>
          <a:p>
            <a:pPr eaLnBrk="1" hangingPunct="1">
              <a:buFontTx/>
              <a:buChar char="•"/>
            </a:pPr>
            <a:r>
              <a:rPr lang="en-US" dirty="0" smtClean="0">
                <a:latin typeface="Helvetica" pitchFamily="34" charset="0"/>
              </a:rPr>
              <a:t>Every device has its own type of interrupt, which is associated with an </a:t>
            </a:r>
            <a:r>
              <a:rPr lang="en-US" i="1" dirty="0" smtClean="0">
                <a:latin typeface="Helvetica" pitchFamily="34" charset="0"/>
              </a:rPr>
              <a:t>interrupt handler</a:t>
            </a:r>
            <a:r>
              <a:rPr lang="en-US" dirty="0" smtClean="0">
                <a:latin typeface="Helvetica" pitchFamily="34" charset="0"/>
              </a:rPr>
              <a:t>, a special numerical code that prioritizes the requests. These requests are placed in the </a:t>
            </a:r>
            <a:r>
              <a:rPr lang="en-US" i="1" dirty="0" smtClean="0">
                <a:latin typeface="Helvetica" pitchFamily="34" charset="0"/>
              </a:rPr>
              <a:t>interrupt table</a:t>
            </a:r>
            <a:r>
              <a:rPr lang="en-US" b="1" dirty="0" smtClean="0">
                <a:latin typeface="Helvetica" pitchFamily="34" charset="0"/>
              </a:rPr>
              <a:t> </a:t>
            </a:r>
            <a:r>
              <a:rPr lang="en-US" dirty="0" smtClean="0">
                <a:latin typeface="Helvetica" pitchFamily="34" charset="0"/>
              </a:rPr>
              <a:t>in RAM.</a:t>
            </a:r>
          </a:p>
          <a:p>
            <a:pPr eaLnBrk="1" hangingPunct="1">
              <a:buFontTx/>
              <a:buChar char="•"/>
            </a:pPr>
            <a:r>
              <a:rPr lang="en-US" dirty="0" smtClean="0">
                <a:latin typeface="Helvetica" pitchFamily="34" charset="0"/>
              </a:rPr>
              <a:t>In our example, the OS pauses the CPU from its typing activity when it receives the interrupt from the printer and puts a “memo” in a special location in RAM called a </a:t>
            </a:r>
            <a:r>
              <a:rPr lang="en-US" i="1" dirty="0" smtClean="0">
                <a:latin typeface="Helvetica" pitchFamily="34" charset="0"/>
              </a:rPr>
              <a:t>stack.</a:t>
            </a:r>
            <a:r>
              <a:rPr lang="en-US" dirty="0" smtClean="0">
                <a:latin typeface="Helvetica" pitchFamily="34" charset="0"/>
              </a:rPr>
              <a:t> The memo is a reminder of where the CPU was before it left off so that it can work on the printer request. </a:t>
            </a:r>
          </a:p>
          <a:p>
            <a:pPr eaLnBrk="1" hangingPunct="1">
              <a:buFontTx/>
              <a:buChar char="•"/>
            </a:pPr>
            <a:r>
              <a:rPr lang="en-US" dirty="0" smtClean="0">
                <a:latin typeface="Helvetica" pitchFamily="34" charset="0"/>
              </a:rPr>
              <a:t>The CPU then retrieves the printer request from the interrupt table and begins to process it. Upon completion of the printer request, the CPU goes back to the stack, retrieves the memo it placed about the typing activity, and returns to that task until it is interrupted again.</a:t>
            </a:r>
          </a:p>
        </p:txBody>
      </p:sp>
    </p:spTree>
    <p:extLst>
      <p:ext uri="{BB962C8B-B14F-4D97-AF65-F5344CB8AC3E}">
        <p14:creationId xmlns:p14="http://schemas.microsoft.com/office/powerpoint/2010/main" val="94250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6167759E-2AB0-4582-902D-19D0FFD9B10D}" type="slidenum">
              <a:rPr lang="en-US" smtClean="0"/>
              <a:pPr/>
              <a:t>11</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As the OS coordinates the activities of the processor, it uses RAM as a temporary storage area for instructions and data the processor needs. </a:t>
            </a:r>
          </a:p>
          <a:p>
            <a:pPr eaLnBrk="1" hangingPunct="1">
              <a:buFontTx/>
              <a:buChar char="•"/>
            </a:pPr>
            <a:r>
              <a:rPr lang="en-US" dirty="0" smtClean="0">
                <a:latin typeface="Helvetica" pitchFamily="34" charset="0"/>
              </a:rPr>
              <a:t>The processor then accesses these instructions and data from RAM when it is ready to process them. </a:t>
            </a:r>
          </a:p>
          <a:p>
            <a:pPr eaLnBrk="1" hangingPunct="1">
              <a:buFontTx/>
              <a:buChar char="•"/>
            </a:pPr>
            <a:r>
              <a:rPr lang="en-US" dirty="0" smtClean="0">
                <a:latin typeface="Helvetica" pitchFamily="34" charset="0"/>
              </a:rPr>
              <a:t>The OS is therefore responsible for coordinating the space allocations in RAM to ensure that there is enough space for all the waiting instructions and data. </a:t>
            </a:r>
          </a:p>
          <a:p>
            <a:pPr eaLnBrk="1" hangingPunct="1">
              <a:buFontTx/>
              <a:buChar char="•"/>
            </a:pPr>
            <a:r>
              <a:rPr lang="en-US" dirty="0" smtClean="0">
                <a:latin typeface="Helvetica" pitchFamily="34" charset="0"/>
              </a:rPr>
              <a:t>It then clears the items from RAM when the processor no longer needs them.</a:t>
            </a:r>
          </a:p>
        </p:txBody>
      </p:sp>
    </p:spTree>
    <p:extLst>
      <p:ext uri="{BB962C8B-B14F-4D97-AF65-F5344CB8AC3E}">
        <p14:creationId xmlns:p14="http://schemas.microsoft.com/office/powerpoint/2010/main" val="3982133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EFFD786F-B274-4476-A1E8-9240F6E22CFB}" type="slidenum">
              <a:rPr lang="en-US" smtClean="0"/>
              <a:pPr/>
              <a:t>12</a:t>
            </a:fld>
            <a:endParaRPr lang="en-US" smtClean="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RAM has limited capacity. When there isn’t enough room in RAM for the OS to store the required data and instructions, it borrows room from the hard drive.</a:t>
            </a:r>
          </a:p>
          <a:p>
            <a:pPr eaLnBrk="1" hangingPunct="1">
              <a:buFontTx/>
              <a:buChar char="•"/>
            </a:pPr>
            <a:r>
              <a:rPr lang="en-US" dirty="0" smtClean="0">
                <a:latin typeface="Helvetica" pitchFamily="34" charset="0"/>
              </a:rPr>
              <a:t>This process of optimizing RAM storage by borrowing hard drive space is called </a:t>
            </a:r>
            <a:r>
              <a:rPr lang="en-US" i="1" dirty="0" smtClean="0">
                <a:latin typeface="Helvetica" pitchFamily="34" charset="0"/>
              </a:rPr>
              <a:t>virtual memory.</a:t>
            </a:r>
            <a:r>
              <a:rPr lang="en-US" dirty="0" smtClean="0">
                <a:latin typeface="Helvetica" pitchFamily="34" charset="0"/>
              </a:rPr>
              <a:t> </a:t>
            </a:r>
          </a:p>
          <a:p>
            <a:pPr eaLnBrk="1" hangingPunct="1">
              <a:buFontTx/>
              <a:buChar char="•"/>
            </a:pPr>
            <a:r>
              <a:rPr lang="en-US" dirty="0" smtClean="0">
                <a:latin typeface="Helvetica" pitchFamily="34" charset="0"/>
              </a:rPr>
              <a:t>When more RAM space is needed, the OS swaps out from RAM the data or instructions that have not been recently used and moves them to a temporary storage area on the hard drive called the </a:t>
            </a:r>
            <a:r>
              <a:rPr lang="en-US" i="1" dirty="0" smtClean="0">
                <a:latin typeface="Helvetica" pitchFamily="34" charset="0"/>
              </a:rPr>
              <a:t>swap file.</a:t>
            </a:r>
            <a:r>
              <a:rPr lang="en-US" dirty="0" smtClean="0">
                <a:latin typeface="Helvetica" pitchFamily="34" charset="0"/>
              </a:rPr>
              <a:t> </a:t>
            </a:r>
          </a:p>
          <a:p>
            <a:pPr eaLnBrk="1" hangingPunct="1">
              <a:buFontTx/>
              <a:buChar char="•"/>
            </a:pPr>
            <a:r>
              <a:rPr lang="en-US" dirty="0" smtClean="0">
                <a:latin typeface="Helvetica" pitchFamily="34" charset="0"/>
              </a:rPr>
              <a:t>If the data and/or instructions in the swap file are needed later, the OS swaps them back into active RAM and replaces them in the hard drive’s swap file with less-active data or instructions. This process of swapping is known as </a:t>
            </a:r>
            <a:r>
              <a:rPr lang="en-US" i="1" dirty="0" smtClean="0">
                <a:latin typeface="Helvetica" pitchFamily="34" charset="0"/>
              </a:rPr>
              <a:t>paging.</a:t>
            </a:r>
          </a:p>
          <a:p>
            <a:pPr eaLnBrk="1" hangingPunct="1">
              <a:buFontTx/>
              <a:buChar char="•"/>
            </a:pPr>
            <a:r>
              <a:rPr lang="en-US" dirty="0" smtClean="0">
                <a:latin typeface="Helvetica" pitchFamily="34" charset="0"/>
              </a:rPr>
              <a:t>Eventually your computer will become sluggish as it is forced to page more and more often. This condition of excessive paging is called </a:t>
            </a:r>
            <a:r>
              <a:rPr lang="en-US" i="1" dirty="0" smtClean="0">
                <a:latin typeface="Helvetica" pitchFamily="34" charset="0"/>
              </a:rPr>
              <a:t>thrashing.</a:t>
            </a:r>
          </a:p>
          <a:p>
            <a:pPr eaLnBrk="1" hangingPunct="1">
              <a:buFontTx/>
              <a:buChar char="•"/>
            </a:pPr>
            <a:r>
              <a:rPr lang="en-US" dirty="0" smtClean="0">
                <a:latin typeface="Helvetica" pitchFamily="34" charset="0"/>
              </a:rPr>
              <a:t>The solution to this problem is to increase the amount of RAM in your system so that it can avoid having to send data and instructions to virtual memory. </a:t>
            </a:r>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3007641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4380EBA8-2C36-4ACB-A616-EC7D6DE0FDB6}" type="slidenum">
              <a:rPr lang="en-US" smtClean="0"/>
              <a:pPr/>
              <a:t>13</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Each device attached to your computer comes with a special program, called a </a:t>
            </a:r>
            <a:r>
              <a:rPr lang="en-US" i="1" dirty="0" smtClean="0">
                <a:latin typeface="Helvetica" pitchFamily="34" charset="0"/>
              </a:rPr>
              <a:t>device driver,</a:t>
            </a:r>
            <a:r>
              <a:rPr lang="en-US" b="1" dirty="0" smtClean="0">
                <a:latin typeface="Helvetica" pitchFamily="34" charset="0"/>
              </a:rPr>
              <a:t> </a:t>
            </a:r>
            <a:r>
              <a:rPr lang="en-US" dirty="0" smtClean="0">
                <a:latin typeface="Helvetica" pitchFamily="34" charset="0"/>
              </a:rPr>
              <a:t>that facilitates the communication between the device and the OS.</a:t>
            </a:r>
            <a:r>
              <a:rPr lang="en-US" b="1" dirty="0" smtClean="0">
                <a:latin typeface="Helvetica" pitchFamily="34" charset="0"/>
              </a:rPr>
              <a:t> </a:t>
            </a:r>
          </a:p>
          <a:p>
            <a:pPr eaLnBrk="1" hangingPunct="1">
              <a:buFontTx/>
              <a:buChar char="•"/>
            </a:pPr>
            <a:r>
              <a:rPr lang="en-US" dirty="0" smtClean="0">
                <a:latin typeface="Helvetica" pitchFamily="34" charset="0"/>
              </a:rPr>
              <a:t>The device driver translates the specialized commands of the device to commands that the OS can understand, and vice versa. Thus, devices will not function without the proper device driver because the OS would not know how to communicate with them.</a:t>
            </a:r>
          </a:p>
          <a:p>
            <a:pPr eaLnBrk="1" hangingPunct="1">
              <a:buFontTx/>
              <a:buChar char="•"/>
            </a:pPr>
            <a:r>
              <a:rPr lang="en-US" dirty="0" smtClean="0">
                <a:latin typeface="Helvetica" pitchFamily="34" charset="0"/>
              </a:rPr>
              <a:t>Today, most devices come with the driver preinstalled in Windows. Devices whose drivers are included in Windows are called </a:t>
            </a:r>
            <a:r>
              <a:rPr lang="en-US" i="1" dirty="0" smtClean="0">
                <a:latin typeface="Helvetica" pitchFamily="34" charset="0"/>
              </a:rPr>
              <a:t>Plug and Play (PnP).</a:t>
            </a:r>
          </a:p>
          <a:p>
            <a:pPr eaLnBrk="1" hangingPunct="1">
              <a:buFontTx/>
              <a:buChar char="•"/>
            </a:pPr>
            <a:r>
              <a:rPr lang="en-US" dirty="0" smtClean="0">
                <a:latin typeface="Helvetica" pitchFamily="34" charset="0"/>
              </a:rPr>
              <a:t>Plug and Play</a:t>
            </a:r>
            <a:r>
              <a:rPr lang="en-US" b="1" dirty="0" smtClean="0">
                <a:latin typeface="Helvetica" pitchFamily="34" charset="0"/>
              </a:rPr>
              <a:t> </a:t>
            </a:r>
            <a:r>
              <a:rPr lang="en-US" dirty="0" smtClean="0">
                <a:latin typeface="Helvetica" pitchFamily="34" charset="0"/>
              </a:rPr>
              <a:t>is not a driver. Instead, it is a software and hardware standard designed to facilitate the installation of a new piece of hardware in computers by including in the OS the driver the device needs to run. </a:t>
            </a:r>
          </a:p>
          <a:p>
            <a:pPr eaLnBrk="1" hangingPunct="1">
              <a:buFontTx/>
              <a:buChar char="•"/>
            </a:pPr>
            <a:r>
              <a:rPr lang="en-US" dirty="0" smtClean="0">
                <a:latin typeface="Helvetica" pitchFamily="34" charset="0"/>
              </a:rPr>
              <a:t>Plug and Play enables users to plug their new device into a port on the system, turn on the system, and immediately use the device. The OS automatically recognizes the device and its driver. </a:t>
            </a:r>
          </a:p>
        </p:txBody>
      </p:sp>
    </p:spTree>
    <p:extLst>
      <p:ext uri="{BB962C8B-B14F-4D97-AF65-F5344CB8AC3E}">
        <p14:creationId xmlns:p14="http://schemas.microsoft.com/office/powerpoint/2010/main" val="3716220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F35B144F-5A37-496C-A9E5-771603DC7949}" type="slidenum">
              <a:rPr lang="en-US" smtClean="0"/>
              <a:pPr/>
              <a:t>14</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For software programs to work with a CPU, they must contain code that the CPU recognizes. Rather than having the same blocks of code for similar procedures in each software application, the OS includes the blocks of code that software applications need. </a:t>
            </a:r>
          </a:p>
          <a:p>
            <a:pPr eaLnBrk="1" hangingPunct="1">
              <a:buFontTx/>
              <a:buChar char="•"/>
            </a:pPr>
            <a:r>
              <a:rPr lang="en-US" dirty="0" smtClean="0">
                <a:latin typeface="Helvetica" pitchFamily="34" charset="0"/>
              </a:rPr>
              <a:t>These blocks of code are called </a:t>
            </a:r>
            <a:r>
              <a:rPr lang="en-US" i="1" dirty="0" smtClean="0">
                <a:latin typeface="Helvetica" pitchFamily="34" charset="0"/>
              </a:rPr>
              <a:t>application programming interfaces (APIs).</a:t>
            </a:r>
            <a:r>
              <a:rPr lang="en-US" dirty="0" smtClean="0">
                <a:latin typeface="Helvetica" pitchFamily="34" charset="0"/>
              </a:rPr>
              <a:t> </a:t>
            </a:r>
          </a:p>
          <a:p>
            <a:pPr eaLnBrk="1" hangingPunct="1">
              <a:buFontTx/>
              <a:buChar char="•"/>
            </a:pPr>
            <a:r>
              <a:rPr lang="en-US" dirty="0" smtClean="0">
                <a:latin typeface="Helvetica" pitchFamily="34" charset="0"/>
              </a:rPr>
              <a:t>To create programs that can communicate with the operating system, software programmers need only </a:t>
            </a:r>
            <a:r>
              <a:rPr lang="en-US" i="1" dirty="0" smtClean="0">
                <a:latin typeface="Helvetica" pitchFamily="34" charset="0"/>
              </a:rPr>
              <a:t>refer</a:t>
            </a:r>
            <a:r>
              <a:rPr lang="en-US" dirty="0" smtClean="0">
                <a:latin typeface="Helvetica" pitchFamily="34" charset="0"/>
              </a:rPr>
              <a:t> to the API code blocks in their individual application programs rather than including the entire code in the application itself. Not only do APIs avoid redundancies in software code, but they also make it easier for software developers to respond to changes in the OS.</a:t>
            </a:r>
          </a:p>
          <a:p>
            <a:pPr eaLnBrk="1" hangingPunct="1">
              <a:buFontTx/>
              <a:buChar char="•"/>
            </a:pPr>
            <a:r>
              <a:rPr lang="en-US" dirty="0" smtClean="0">
                <a:latin typeface="Helvetica" pitchFamily="34" charset="0"/>
              </a:rPr>
              <a:t>Microsoft DirectX, for example, is a group of multimedia APIs built into the Windows operating system that improves graphics and sounds when you’re playing games or watching video on your PC.</a:t>
            </a:r>
          </a:p>
        </p:txBody>
      </p:sp>
    </p:spTree>
    <p:extLst>
      <p:ext uri="{BB962C8B-B14F-4D97-AF65-F5344CB8AC3E}">
        <p14:creationId xmlns:p14="http://schemas.microsoft.com/office/powerpoint/2010/main" val="3876445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01C3B9EC-1A57-45E3-AF9C-17CABA70E925}" type="slidenum">
              <a:rPr lang="en-US" smtClean="0"/>
              <a:pPr/>
              <a:t>15</a:t>
            </a:fld>
            <a:endParaRPr lang="en-US" smtClean="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r>
              <a:rPr lang="en-US" dirty="0" smtClean="0"/>
              <a:t>For a computer to go from a dead stop to ready-for-use, a start-up process is required. This is often referred to as </a:t>
            </a:r>
            <a:r>
              <a:rPr lang="en-US" i="1" dirty="0" smtClean="0"/>
              <a:t>booting up</a:t>
            </a:r>
            <a:r>
              <a:rPr lang="en-US" dirty="0" smtClean="0"/>
              <a:t> the computer, or the </a:t>
            </a:r>
            <a:r>
              <a:rPr lang="en-US" i="1" dirty="0" smtClean="0"/>
              <a:t>boot process</a:t>
            </a:r>
            <a:r>
              <a:rPr lang="en-US" dirty="0" smtClean="0"/>
              <a:t>. The boot process consists of four basic </a:t>
            </a:r>
            <a:r>
              <a:rPr lang="en-US" sz="2400" dirty="0" smtClean="0">
                <a:latin typeface="Verdana" pitchFamily="34" charset="0"/>
              </a:rPr>
              <a:t>steps</a:t>
            </a:r>
            <a:r>
              <a:rPr lang="en-US" dirty="0" smtClean="0"/>
              <a:t>:</a:t>
            </a:r>
          </a:p>
          <a:p>
            <a:pPr eaLnBrk="1" hangingPunct="1">
              <a:spcBef>
                <a:spcPts val="600"/>
              </a:spcBef>
              <a:spcAft>
                <a:spcPts val="200"/>
              </a:spcAft>
            </a:pPr>
            <a:r>
              <a:rPr lang="en-US" dirty="0" smtClean="0"/>
              <a:t>  1. The basic input/output system (BIOS) is activated by powering on the CPU.</a:t>
            </a:r>
          </a:p>
          <a:p>
            <a:pPr eaLnBrk="1" hangingPunct="1">
              <a:spcBef>
                <a:spcPts val="200"/>
              </a:spcBef>
              <a:spcAft>
                <a:spcPts val="200"/>
              </a:spcAft>
            </a:pPr>
            <a:r>
              <a:rPr lang="en-US" dirty="0" smtClean="0"/>
              <a:t>  2. The BIOS checks that all attached devices are in place (called a power-on self-test, or POST).</a:t>
            </a:r>
          </a:p>
          <a:p>
            <a:pPr eaLnBrk="1" hangingPunct="1">
              <a:spcBef>
                <a:spcPts val="200"/>
              </a:spcBef>
              <a:spcAft>
                <a:spcPts val="200"/>
              </a:spcAft>
            </a:pPr>
            <a:r>
              <a:rPr lang="en-US" dirty="0" smtClean="0"/>
              <a:t>  3. The operating system is loaded into RAM.</a:t>
            </a:r>
          </a:p>
          <a:p>
            <a:pPr eaLnBrk="1" hangingPunct="1">
              <a:spcBef>
                <a:spcPts val="200"/>
              </a:spcBef>
              <a:spcAft>
                <a:spcPts val="600"/>
              </a:spcAft>
            </a:pPr>
            <a:r>
              <a:rPr lang="en-US" dirty="0" smtClean="0"/>
              <a:t>  4. Configuration and customization settings are checked.</a:t>
            </a:r>
          </a:p>
          <a:p>
            <a:pPr eaLnBrk="1" hangingPunct="1"/>
            <a:r>
              <a:rPr lang="en-US" dirty="0" smtClean="0"/>
              <a:t> </a:t>
            </a:r>
            <a:r>
              <a:rPr lang="en-US" dirty="0" smtClean="0">
                <a:latin typeface="Helvetica" pitchFamily="34" charset="0"/>
              </a:rPr>
              <a:t>Once the boot process has completed these steps, the computer is ready to accept commands and data. </a:t>
            </a:r>
          </a:p>
        </p:txBody>
      </p:sp>
    </p:spTree>
    <p:extLst>
      <p:ext uri="{BB962C8B-B14F-4D97-AF65-F5344CB8AC3E}">
        <p14:creationId xmlns:p14="http://schemas.microsoft.com/office/powerpoint/2010/main" val="3417673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9DC06D25-96EA-4E28-A3C3-9F0D35153820}" type="slidenum">
              <a:rPr lang="en-US" smtClean="0"/>
              <a:pPr/>
              <a:t>16</a:t>
            </a:fld>
            <a:endParaRPr lang="en-US" smtClean="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buFontTx/>
              <a:buChar char="•"/>
            </a:pPr>
            <a:r>
              <a:rPr lang="en-US" dirty="0" smtClean="0"/>
              <a:t>Errors during the boot process are often very simple to correct. It is helpful to be aware of the most common problems. </a:t>
            </a:r>
          </a:p>
          <a:p>
            <a:pPr eaLnBrk="1" hangingPunct="1">
              <a:buFontTx/>
              <a:buChar char="•"/>
            </a:pPr>
            <a:r>
              <a:rPr lang="en-US" dirty="0" smtClean="0">
                <a:latin typeface="Helvetica" pitchFamily="34" charset="0"/>
              </a:rPr>
              <a:t>Sometimes Windows does not boot properly and you end up with a screen with the words </a:t>
            </a:r>
            <a:r>
              <a:rPr lang="en-US" i="1" dirty="0" smtClean="0">
                <a:latin typeface="Helvetica" pitchFamily="34" charset="0"/>
              </a:rPr>
              <a:t>Safe Mode</a:t>
            </a:r>
            <a:r>
              <a:rPr lang="en-US" dirty="0" smtClean="0">
                <a:latin typeface="Helvetica" pitchFamily="34" charset="0"/>
              </a:rPr>
              <a:t> in the corners. Safe mode</a:t>
            </a:r>
            <a:r>
              <a:rPr lang="en-US" b="1" dirty="0" smtClean="0">
                <a:latin typeface="Helvetica" pitchFamily="34" charset="0"/>
              </a:rPr>
              <a:t> </a:t>
            </a:r>
            <a:r>
              <a:rPr lang="en-US" dirty="0" smtClean="0">
                <a:latin typeface="Helvetica" pitchFamily="34" charset="0"/>
              </a:rPr>
              <a:t>is a special diagnostic mode designed for troubleshooting errors. While in Safe mode, only the essential devices of the system (such as the mouse, keyboard, and monitor) function. If, after you boot, you end up in Safe mode, try rebooting the machine before doing anything else. If you still end up in Safe mode and if you have recently installed new software or a new hardware device, try uninstalling it.</a:t>
            </a:r>
          </a:p>
        </p:txBody>
      </p:sp>
    </p:spTree>
    <p:extLst>
      <p:ext uri="{BB962C8B-B14F-4D97-AF65-F5344CB8AC3E}">
        <p14:creationId xmlns:p14="http://schemas.microsoft.com/office/powerpoint/2010/main" val="696533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874A4AD9-CBC9-414C-AE96-BB48518B1CCE}" type="slidenum">
              <a:rPr lang="en-US" smtClean="0"/>
              <a:pPr/>
              <a:t>17</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r>
              <a:rPr lang="en-US" dirty="0" smtClean="0">
                <a:latin typeface="Helvetica" pitchFamily="34" charset="0"/>
              </a:rPr>
              <a:t>The </a:t>
            </a:r>
            <a:r>
              <a:rPr lang="en-US" i="1" dirty="0" smtClean="0">
                <a:latin typeface="Helvetica" pitchFamily="34" charset="0"/>
              </a:rPr>
              <a:t>desktop</a:t>
            </a:r>
            <a:r>
              <a:rPr lang="en-US" dirty="0" smtClean="0">
                <a:latin typeface="Helvetica" pitchFamily="34" charset="0"/>
              </a:rPr>
              <a:t> is the first interaction you have with the OS and the first image you see on your monitor. As its name implies, your computer’s desktop puts at your fingertips all of the elements necessary for a productive work session that typically are found on or near the top of a traditional desk, such as files and folders.</a:t>
            </a:r>
          </a:p>
          <a:p>
            <a:pPr eaLnBrk="1" hangingPunct="1">
              <a:buFontTx/>
              <a:buChar char="•"/>
            </a:pPr>
            <a:endParaRPr lang="en-US" dirty="0" smtClean="0"/>
          </a:p>
          <a:p>
            <a:pPr eaLnBrk="1" hangingPunct="1">
              <a:buFontTx/>
              <a:buChar char="•"/>
            </a:pPr>
            <a:endParaRPr lang="en-US" dirty="0" smtClean="0"/>
          </a:p>
          <a:p>
            <a:pPr eaLnBrk="1" hangingPunct="1">
              <a:buFontTx/>
              <a:buChar char="•"/>
            </a:pPr>
            <a:endParaRPr lang="en-US" dirty="0" smtClean="0"/>
          </a:p>
        </p:txBody>
      </p:sp>
    </p:spTree>
    <p:extLst>
      <p:ext uri="{BB962C8B-B14F-4D97-AF65-F5344CB8AC3E}">
        <p14:creationId xmlns:p14="http://schemas.microsoft.com/office/powerpoint/2010/main" val="1266889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035756BE-07B5-447B-BEC4-9AC15FA3907F}" type="slidenum">
              <a:rPr lang="en-US" smtClean="0"/>
              <a:pPr/>
              <a:t>18</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eaLnBrk="1" hangingPunct="1">
              <a:buFontTx/>
              <a:buChar char="•"/>
            </a:pPr>
            <a:r>
              <a:rPr lang="en-US" dirty="0" smtClean="0"/>
              <a:t>The standard window in Windows has consistent features. Once a user is familiar with the setup of these features, he or she will be immediately familiar with the windows in any Windows-based software. How many of the features can you name?</a:t>
            </a:r>
          </a:p>
          <a:p>
            <a:pPr lvl="1" eaLnBrk="1" hangingPunct="1">
              <a:buFontTx/>
              <a:buChar char="•"/>
            </a:pPr>
            <a:r>
              <a:rPr lang="en-US" dirty="0" smtClean="0"/>
              <a:t>Title bar</a:t>
            </a:r>
          </a:p>
          <a:p>
            <a:pPr lvl="1" eaLnBrk="1" hangingPunct="1">
              <a:buFontTx/>
              <a:buChar char="•"/>
            </a:pPr>
            <a:r>
              <a:rPr lang="en-US" dirty="0" smtClean="0"/>
              <a:t>Menu bar</a:t>
            </a:r>
          </a:p>
          <a:p>
            <a:pPr lvl="1" eaLnBrk="1" hangingPunct="1">
              <a:buFontTx/>
              <a:buChar char="•"/>
            </a:pPr>
            <a:r>
              <a:rPr lang="en-US" dirty="0" smtClean="0"/>
              <a:t>Toolbar</a:t>
            </a:r>
          </a:p>
          <a:p>
            <a:pPr lvl="1" eaLnBrk="1" hangingPunct="1">
              <a:buFontTx/>
              <a:buChar char="•"/>
            </a:pPr>
            <a:r>
              <a:rPr lang="en-US" dirty="0" smtClean="0"/>
              <a:t>Windows view options </a:t>
            </a:r>
          </a:p>
          <a:p>
            <a:pPr lvl="1" eaLnBrk="1" hangingPunct="1">
              <a:buFontTx/>
              <a:buChar char="•"/>
            </a:pPr>
            <a:r>
              <a:rPr lang="en-US" dirty="0" smtClean="0"/>
              <a:t>Status bar</a:t>
            </a:r>
          </a:p>
          <a:p>
            <a:pPr lvl="1" eaLnBrk="1" hangingPunct="1">
              <a:buFontTx/>
              <a:buChar char="•"/>
            </a:pPr>
            <a:r>
              <a:rPr lang="en-US" dirty="0" smtClean="0"/>
              <a:t>Scrollbars</a:t>
            </a:r>
          </a:p>
          <a:p>
            <a:pPr lvl="1" eaLnBrk="1" hangingPunct="1">
              <a:buFontTx/>
              <a:buChar char="•"/>
            </a:pPr>
            <a:r>
              <a:rPr lang="en-US" dirty="0" smtClean="0"/>
              <a:t>Sizing buttons</a:t>
            </a:r>
          </a:p>
        </p:txBody>
      </p:sp>
    </p:spTree>
    <p:extLst>
      <p:ext uri="{BB962C8B-B14F-4D97-AF65-F5344CB8AC3E}">
        <p14:creationId xmlns:p14="http://schemas.microsoft.com/office/powerpoint/2010/main" val="2892172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FA09B3BB-AC22-460D-B1B1-E21A9B1509F1}" type="slidenum">
              <a:rPr lang="en-US" smtClean="0"/>
              <a:pPr/>
              <a:t>19</a:t>
            </a:fld>
            <a:endParaRPr lang="en-US" smtClean="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r>
              <a:rPr lang="en-US" dirty="0" smtClean="0">
                <a:latin typeface="Helvetica" pitchFamily="34" charset="0"/>
              </a:rPr>
              <a:t>An additional function of the OS is to </a:t>
            </a:r>
            <a:r>
              <a:rPr lang="en-US" dirty="0" err="1" smtClean="0">
                <a:latin typeface="Helvetica" pitchFamily="34" charset="0"/>
              </a:rPr>
              <a:t>enable</a:t>
            </a:r>
            <a:r>
              <a:rPr lang="en-US" i="1" dirty="0" err="1" smtClean="0">
                <a:latin typeface="Helvetica" pitchFamily="34" charset="0"/>
              </a:rPr>
              <a:t>file</a:t>
            </a:r>
            <a:r>
              <a:rPr lang="en-US" i="1" dirty="0" smtClean="0">
                <a:latin typeface="Helvetica" pitchFamily="34" charset="0"/>
              </a:rPr>
              <a:t> management,</a:t>
            </a:r>
            <a:r>
              <a:rPr lang="en-US" dirty="0" smtClean="0">
                <a:latin typeface="Helvetica" pitchFamily="34" charset="0"/>
              </a:rPr>
              <a:t> which entails providing an organizational structure for</a:t>
            </a:r>
            <a:r>
              <a:rPr lang="en-US" baseline="0" dirty="0" smtClean="0">
                <a:latin typeface="Helvetica" pitchFamily="34" charset="0"/>
              </a:rPr>
              <a:t> </a:t>
            </a:r>
            <a:r>
              <a:rPr lang="en-US" dirty="0" smtClean="0">
                <a:latin typeface="Helvetica" pitchFamily="34" charset="0"/>
              </a:rPr>
              <a:t>the computer’s contents. The OS allows you to organize the contents of your computer in a hierarchical structure of </a:t>
            </a:r>
            <a:r>
              <a:rPr lang="en-US" i="1" dirty="0" smtClean="0">
                <a:latin typeface="Helvetica" pitchFamily="34" charset="0"/>
              </a:rPr>
              <a:t>directories</a:t>
            </a:r>
            <a:r>
              <a:rPr lang="en-US" dirty="0" smtClean="0">
                <a:latin typeface="Helvetica" pitchFamily="34" charset="0"/>
              </a:rPr>
              <a:t> that includes drives, folders, subfolders, and files. </a:t>
            </a:r>
            <a:endParaRPr lang="en-US" dirty="0" smtClean="0"/>
          </a:p>
          <a:p>
            <a:pPr eaLnBrk="1" hangingPunct="1"/>
            <a:r>
              <a:rPr lang="en-US" dirty="0" smtClean="0"/>
              <a:t>	</a:t>
            </a:r>
          </a:p>
          <a:p>
            <a:pPr eaLnBrk="1" hangingPunct="1"/>
            <a:endParaRPr lang="en-US" dirty="0" smtClean="0"/>
          </a:p>
          <a:p>
            <a:pPr eaLnBrk="1" hangingPunct="1"/>
            <a:r>
              <a:rPr lang="en-US" dirty="0" smtClean="0"/>
              <a:t>	</a:t>
            </a:r>
          </a:p>
        </p:txBody>
      </p:sp>
    </p:spTree>
    <p:extLst>
      <p:ext uri="{BB962C8B-B14F-4D97-AF65-F5344CB8AC3E}">
        <p14:creationId xmlns:p14="http://schemas.microsoft.com/office/powerpoint/2010/main" val="1962088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A8E1A064-AA4C-4170-A181-873E6370D769}" type="slidenum">
              <a:rPr lang="en-US" smtClean="0"/>
              <a:pPr/>
              <a:t>20</a:t>
            </a:fld>
            <a:endParaRPr lang="en-US" smtClean="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pPr eaLnBrk="1" hangingPunct="1"/>
            <a:r>
              <a:rPr lang="en-GB" dirty="0" smtClean="0">
                <a:solidFill>
                  <a:srgbClr val="000000"/>
                </a:solidFill>
                <a:latin typeface="Palatino" pitchFamily="18" charset="0"/>
              </a:rPr>
              <a:t>If you use a Windows PC, </a:t>
            </a:r>
            <a:r>
              <a:rPr lang="en-GB" i="1" dirty="0" smtClean="0">
                <a:solidFill>
                  <a:srgbClr val="000000"/>
                </a:solidFill>
                <a:latin typeface="Palatino" pitchFamily="18" charset="0"/>
              </a:rPr>
              <a:t>Windows Vista Explorer</a:t>
            </a:r>
            <a:r>
              <a:rPr lang="en-GB" dirty="0" smtClean="0">
                <a:solidFill>
                  <a:srgbClr val="000000"/>
                </a:solidFill>
                <a:latin typeface="Palatino" pitchFamily="18" charset="0"/>
              </a:rPr>
              <a:t> is the main tool for finding, viewing and managing the contents of your computer by showing the location and contents of every drive, folder, and file. </a:t>
            </a:r>
            <a:endParaRPr lang="en-US" dirty="0" smtClean="0">
              <a:solidFill>
                <a:srgbClr val="000000"/>
              </a:solidFill>
              <a:latin typeface="Palatino" pitchFamily="18" charset="0"/>
            </a:endParaRPr>
          </a:p>
        </p:txBody>
      </p:sp>
    </p:spTree>
    <p:extLst>
      <p:ext uri="{BB962C8B-B14F-4D97-AF65-F5344CB8AC3E}">
        <p14:creationId xmlns:p14="http://schemas.microsoft.com/office/powerpoint/2010/main" val="3396038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7C849AB7-BC8D-4E28-AEEF-6E70B992BA4B}" type="slidenum">
              <a:rPr lang="en-US" smtClean="0"/>
              <a:pPr/>
              <a:t>21</a:t>
            </a:fld>
            <a:endParaRPr lang="en-US" smtClean="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r>
              <a:rPr lang="it-IT" smtClean="0">
                <a:solidFill>
                  <a:srgbClr val="FF00FF"/>
                </a:solidFill>
                <a:latin typeface="Courier" pitchFamily="49" charset="0"/>
              </a:rPr>
              <a:t>Tiling windows is a great way to see two windows at the same time. Vista’s new </a:t>
            </a:r>
            <a:r>
              <a:rPr lang="it-IT" i="1" smtClean="0">
                <a:solidFill>
                  <a:srgbClr val="FF00FF"/>
                </a:solidFill>
                <a:latin typeface="Courier" pitchFamily="49" charset="0"/>
              </a:rPr>
              <a:t>Flip 3D</a:t>
            </a:r>
            <a:r>
              <a:rPr lang="it-IT" smtClean="0">
                <a:solidFill>
                  <a:srgbClr val="FF00FF"/>
                </a:solidFill>
                <a:latin typeface="Courier" pitchFamily="49" charset="0"/>
              </a:rPr>
              <a:t> gives you the ability to move through live images of open windows. You can also arrange windows in more traditional cascade, stacked, or side-by-side arrangements by right clicking an empty space on the taskbar.</a:t>
            </a:r>
            <a:endParaRPr lang="en-US" smtClean="0">
              <a:solidFill>
                <a:srgbClr val="FF00FF"/>
              </a:solidFill>
              <a:latin typeface="Courier" pitchFamily="49" charset="0"/>
            </a:endParaRPr>
          </a:p>
        </p:txBody>
      </p:sp>
    </p:spTree>
    <p:extLst>
      <p:ext uri="{BB962C8B-B14F-4D97-AF65-F5344CB8AC3E}">
        <p14:creationId xmlns:p14="http://schemas.microsoft.com/office/powerpoint/2010/main" val="2456775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A354FC35-2BFB-4EF4-902E-6C5DB8729F87}" type="slidenum">
              <a:rPr lang="en-US" smtClean="0"/>
              <a:pPr/>
              <a:t>22</a:t>
            </a:fld>
            <a:endParaRPr lang="en-US" smtClean="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r>
              <a:rPr lang="en-GB" i="1" smtClean="0">
                <a:solidFill>
                  <a:srgbClr val="000000"/>
                </a:solidFill>
                <a:latin typeface="Palatino" pitchFamily="18" charset="0"/>
              </a:rPr>
              <a:t>Details view</a:t>
            </a:r>
            <a:r>
              <a:rPr lang="en-GB" smtClean="0">
                <a:solidFill>
                  <a:srgbClr val="000000"/>
                </a:solidFill>
                <a:latin typeface="Palatino" pitchFamily="18" charset="0"/>
              </a:rPr>
              <a:t> is the most interactive view. Files and folders are displayed in list form, and the additional file information is displayed in columns alongside the filename. You can sort and display the contents of the folder by any of the column headings; you therefore can sort the contents alphabetically by filename or type, or hierarchically by date last modified or file size.</a:t>
            </a:r>
            <a:endParaRPr lang="en-US" smtClean="0">
              <a:solidFill>
                <a:srgbClr val="000000"/>
              </a:solidFill>
              <a:latin typeface="Palatino" pitchFamily="18" charset="0"/>
            </a:endParaRPr>
          </a:p>
        </p:txBody>
      </p:sp>
    </p:spTree>
    <p:extLst>
      <p:ext uri="{BB962C8B-B14F-4D97-AF65-F5344CB8AC3E}">
        <p14:creationId xmlns:p14="http://schemas.microsoft.com/office/powerpoint/2010/main" val="2804203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D8F55648-E35A-4A82-9467-80A2320EA21F}" type="slidenum">
              <a:rPr lang="en-US" smtClean="0"/>
              <a:pPr/>
              <a:t>23</a:t>
            </a:fld>
            <a:endParaRPr lang="en-US" smtClean="0"/>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pPr eaLnBrk="1" hangingPunct="1"/>
            <a:r>
              <a:rPr lang="en-GB" dirty="0" smtClean="0">
                <a:solidFill>
                  <a:srgbClr val="000000"/>
                </a:solidFill>
                <a:latin typeface="Palatino" pitchFamily="18" charset="0"/>
              </a:rPr>
              <a:t>In Windows Vista, </a:t>
            </a:r>
            <a:r>
              <a:rPr lang="en-GB" i="1" dirty="0" smtClean="0">
                <a:solidFill>
                  <a:srgbClr val="000000"/>
                </a:solidFill>
                <a:latin typeface="Palatino" pitchFamily="18" charset="0"/>
              </a:rPr>
              <a:t>Large Icon view</a:t>
            </a:r>
            <a:r>
              <a:rPr lang="en-GB" dirty="0" smtClean="0">
                <a:solidFill>
                  <a:srgbClr val="000000"/>
                </a:solidFill>
                <a:latin typeface="Palatino" pitchFamily="18" charset="0"/>
              </a:rPr>
              <a:t> replaces Thumbnails view in Windows XP. Large Icon view shows the contents of folders as small images. </a:t>
            </a:r>
          </a:p>
          <a:p>
            <a:pPr eaLnBrk="1" hangingPunct="1"/>
            <a:r>
              <a:rPr lang="en-GB" dirty="0" smtClean="0">
                <a:solidFill>
                  <a:srgbClr val="000000"/>
                </a:solidFill>
                <a:latin typeface="Palatino" pitchFamily="18" charset="0"/>
              </a:rPr>
              <a:t>There is also </a:t>
            </a:r>
            <a:r>
              <a:rPr lang="en-GB" i="1" dirty="0" smtClean="0">
                <a:solidFill>
                  <a:srgbClr val="000000"/>
                </a:solidFill>
                <a:latin typeface="Palatino" pitchFamily="18" charset="0"/>
              </a:rPr>
              <a:t>Extra Large Icon view,</a:t>
            </a:r>
            <a:r>
              <a:rPr lang="en-GB" dirty="0" smtClean="0">
                <a:solidFill>
                  <a:srgbClr val="000000"/>
                </a:solidFill>
                <a:latin typeface="Palatino" pitchFamily="18" charset="0"/>
              </a:rPr>
              <a:t> which shows folder contents and other icons as even larger images. </a:t>
            </a:r>
          </a:p>
          <a:p>
            <a:pPr eaLnBrk="1" hangingPunct="1"/>
            <a:r>
              <a:rPr lang="en-GB" dirty="0" smtClean="0">
                <a:solidFill>
                  <a:srgbClr val="000000"/>
                </a:solidFill>
                <a:latin typeface="Palatino" pitchFamily="18" charset="0"/>
              </a:rPr>
              <a:t>Large and Extra Large Icon views are best to use if your folder contains picture files. For those folders that contain collections of MP3 files, you can download the </a:t>
            </a:r>
            <a:r>
              <a:rPr lang="it-IT" dirty="0" smtClean="0">
                <a:solidFill>
                  <a:srgbClr val="FF00FF"/>
                </a:solidFill>
                <a:latin typeface="Palatino" pitchFamily="18" charset="0"/>
              </a:rPr>
              <a:t>cover</a:t>
            </a:r>
            <a:r>
              <a:rPr lang="en-GB" dirty="0" smtClean="0">
                <a:solidFill>
                  <a:srgbClr val="000000"/>
                </a:solidFill>
                <a:latin typeface="Palatino" pitchFamily="18" charset="0"/>
              </a:rPr>
              <a:t> of the CD or an image of the artist to display on any folder to further identify that collection.</a:t>
            </a:r>
            <a:endParaRPr lang="en-US" dirty="0" smtClean="0"/>
          </a:p>
          <a:p>
            <a:pPr eaLnBrk="1" hangingPunct="1"/>
            <a:endParaRPr lang="en-US" dirty="0" smtClean="0"/>
          </a:p>
        </p:txBody>
      </p:sp>
    </p:spTree>
    <p:extLst>
      <p:ext uri="{BB962C8B-B14F-4D97-AF65-F5344CB8AC3E}">
        <p14:creationId xmlns:p14="http://schemas.microsoft.com/office/powerpoint/2010/main" val="923348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F5E959B0-A7CC-4C81-A366-586D75478186}" type="slidenum">
              <a:rPr lang="en-US" smtClean="0"/>
              <a:pPr/>
              <a:t>24</a:t>
            </a:fld>
            <a:endParaRPr lang="en-US" smtClean="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pPr eaLnBrk="1" hangingPunct="1">
              <a:buFontTx/>
              <a:buChar char="•"/>
            </a:pPr>
            <a:r>
              <a:rPr lang="en-GB" i="1" dirty="0" smtClean="0">
                <a:solidFill>
                  <a:srgbClr val="000000"/>
                </a:solidFill>
                <a:latin typeface="Palatino" pitchFamily="18" charset="0"/>
              </a:rPr>
              <a:t>Tiles view</a:t>
            </a:r>
            <a:r>
              <a:rPr lang="en-GB" b="1" dirty="0" smtClean="0">
                <a:solidFill>
                  <a:srgbClr val="000000"/>
                </a:solidFill>
                <a:latin typeface="Palatino" pitchFamily="18" charset="0"/>
              </a:rPr>
              <a:t> </a:t>
            </a:r>
            <a:r>
              <a:rPr lang="en-GB" dirty="0" smtClean="0">
                <a:solidFill>
                  <a:srgbClr val="000000"/>
                </a:solidFill>
                <a:latin typeface="Palatino" pitchFamily="18" charset="0"/>
              </a:rPr>
              <a:t>displays files and folders as icons in list form. Each icon includes the filename, the application associated with the file, and the file size. The display information is customizable. Tiles view also displays picture dimensions, a handy feature for Web-page developers.</a:t>
            </a:r>
            <a:r>
              <a:rPr lang="en-GB" dirty="0" smtClean="0">
                <a:solidFill>
                  <a:srgbClr val="000000"/>
                </a:solidFill>
                <a:latin typeface="Symbol" pitchFamily="18" charset="2"/>
                <a:cs typeface="Times New Roman" pitchFamily="18" charset="0"/>
                <a:sym typeface="Symbol" pitchFamily="18" charset="2"/>
              </a:rPr>
              <a:t> </a:t>
            </a:r>
          </a:p>
          <a:p>
            <a:pPr eaLnBrk="1" hangingPunct="1">
              <a:buFontTx/>
              <a:buChar char="•"/>
            </a:pPr>
            <a:r>
              <a:rPr lang="en-GB" i="1" dirty="0" smtClean="0">
                <a:solidFill>
                  <a:srgbClr val="000000"/>
                </a:solidFill>
                <a:latin typeface="Palatino" pitchFamily="18" charset="0"/>
              </a:rPr>
              <a:t>List view</a:t>
            </a:r>
            <a:r>
              <a:rPr lang="en-GB" dirty="0" smtClean="0">
                <a:solidFill>
                  <a:srgbClr val="000000"/>
                </a:solidFill>
                <a:latin typeface="Palatino" pitchFamily="18" charset="0"/>
              </a:rPr>
              <a:t> is a display of even smaller icons and filenames. This is a good view if you have a lot of content in a folder and need to see most or all of it at </a:t>
            </a:r>
            <a:r>
              <a:rPr lang="en-US" dirty="0" smtClean="0">
                <a:latin typeface="Palatino" pitchFamily="18" charset="0"/>
              </a:rPr>
              <a:t>once</a:t>
            </a:r>
            <a:r>
              <a:rPr lang="en-GB" dirty="0" smtClean="0">
                <a:solidFill>
                  <a:srgbClr val="000000"/>
                </a:solidFill>
                <a:latin typeface="Palatino" pitchFamily="18" charset="0"/>
              </a:rPr>
              <a:t>.</a:t>
            </a:r>
          </a:p>
          <a:p>
            <a:pPr eaLnBrk="1" hangingPunct="1">
              <a:buFontTx/>
              <a:buChar char="•"/>
            </a:pPr>
            <a:r>
              <a:rPr lang="en-GB" i="1" dirty="0" smtClean="0">
                <a:solidFill>
                  <a:srgbClr val="000000"/>
                </a:solidFill>
                <a:latin typeface="Palatino" pitchFamily="18" charset="0"/>
              </a:rPr>
              <a:t>Small </a:t>
            </a:r>
            <a:r>
              <a:rPr lang="en-GB" dirty="0" smtClean="0">
                <a:solidFill>
                  <a:srgbClr val="000000"/>
                </a:solidFill>
                <a:latin typeface="Palatino" pitchFamily="18" charset="0"/>
              </a:rPr>
              <a:t>and </a:t>
            </a:r>
            <a:r>
              <a:rPr lang="en-GB" i="1" dirty="0" smtClean="0">
                <a:solidFill>
                  <a:srgbClr val="000000"/>
                </a:solidFill>
                <a:latin typeface="Palatino" pitchFamily="18" charset="0"/>
              </a:rPr>
              <a:t>Medium Icon views</a:t>
            </a:r>
            <a:r>
              <a:rPr lang="en-GB" b="1" dirty="0" smtClean="0">
                <a:solidFill>
                  <a:srgbClr val="000000"/>
                </a:solidFill>
                <a:latin typeface="Palatino" pitchFamily="18" charset="0"/>
              </a:rPr>
              <a:t> </a:t>
            </a:r>
            <a:r>
              <a:rPr lang="en-GB" dirty="0" smtClean="0">
                <a:solidFill>
                  <a:srgbClr val="000000"/>
                </a:solidFill>
                <a:latin typeface="Palatino" pitchFamily="18" charset="0"/>
              </a:rPr>
              <a:t>also display files and folders as icons in list form, but the icons are either small or medium sized and include no other file information than the filename. Additional file information is displayed in a ScreenTip, however.</a:t>
            </a:r>
            <a:endParaRPr lang="en-US" dirty="0" smtClean="0">
              <a:latin typeface="Helvetica" pitchFamily="34" charset="0"/>
            </a:endParaRPr>
          </a:p>
          <a:p>
            <a:pPr eaLnBrk="1" hangingPunct="1"/>
            <a:endParaRPr lang="en-US" dirty="0" smtClean="0"/>
          </a:p>
        </p:txBody>
      </p:sp>
    </p:spTree>
    <p:extLst>
      <p:ext uri="{BB962C8B-B14F-4D97-AF65-F5344CB8AC3E}">
        <p14:creationId xmlns:p14="http://schemas.microsoft.com/office/powerpoint/2010/main" val="128985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2CD124D0-85AE-44BE-8974-15BF9CA803A7}" type="slidenum">
              <a:rPr lang="en-US" smtClean="0"/>
              <a:pPr/>
              <a:t>25</a:t>
            </a:fld>
            <a:endParaRPr lang="en-US" smtClean="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The first part of a file, or the </a:t>
            </a:r>
            <a:r>
              <a:rPr lang="en-US" i="1" dirty="0" smtClean="0">
                <a:latin typeface="Helvetica" pitchFamily="34" charset="0"/>
              </a:rPr>
              <a:t>filename,</a:t>
            </a:r>
            <a:r>
              <a:rPr lang="en-US" dirty="0" smtClean="0">
                <a:latin typeface="Helvetica" pitchFamily="34" charset="0"/>
              </a:rPr>
              <a:t> is the name you assign to the file when you save it. For example, “</a:t>
            </a:r>
            <a:r>
              <a:rPr lang="en-US" dirty="0" err="1" smtClean="0">
                <a:latin typeface="Helvetica" pitchFamily="34" charset="0"/>
              </a:rPr>
              <a:t>bioreport</a:t>
            </a:r>
            <a:r>
              <a:rPr lang="en-US" dirty="0" smtClean="0">
                <a:latin typeface="Helvetica" pitchFamily="34" charset="0"/>
              </a:rPr>
              <a:t>” may be the name you assign to a report you have completed for biology. If it was created in Works, it would be named bioreport.wks; if it was created in Word 2007, it would be named bioreport.docx.</a:t>
            </a:r>
          </a:p>
          <a:p>
            <a:pPr eaLnBrk="1" hangingPunct="1">
              <a:buFontTx/>
              <a:buChar char="•"/>
            </a:pPr>
            <a:r>
              <a:rPr lang="en-US" dirty="0" smtClean="0">
                <a:latin typeface="Helvetica" pitchFamily="34" charset="0"/>
              </a:rPr>
              <a:t>Some</a:t>
            </a:r>
            <a:r>
              <a:rPr lang="en-US" dirty="0" smtClean="0"/>
              <a:t> characters are not legal in filenames.</a:t>
            </a:r>
          </a:p>
        </p:txBody>
      </p:sp>
    </p:spTree>
    <p:extLst>
      <p:ext uri="{BB962C8B-B14F-4D97-AF65-F5344CB8AC3E}">
        <p14:creationId xmlns:p14="http://schemas.microsoft.com/office/powerpoint/2010/main" val="2384878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A6F536A3-3CA4-4006-B602-530D83302300}" type="slidenum">
              <a:rPr lang="en-US" smtClean="0"/>
              <a:pPr/>
              <a:t>26</a:t>
            </a:fld>
            <a:endParaRPr lang="en-US" smtClean="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Following the filename and after the dot (.) comes an </a:t>
            </a:r>
            <a:r>
              <a:rPr lang="en-US" i="1" dirty="0" smtClean="0">
                <a:latin typeface="Helvetica" pitchFamily="34" charset="0"/>
              </a:rPr>
              <a:t>extension,</a:t>
            </a:r>
            <a:r>
              <a:rPr lang="en-US" dirty="0" smtClean="0">
                <a:latin typeface="Helvetica" pitchFamily="34" charset="0"/>
              </a:rPr>
              <a:t> or </a:t>
            </a:r>
            <a:r>
              <a:rPr lang="en-US" i="1" dirty="0" smtClean="0">
                <a:latin typeface="Helvetica" pitchFamily="34" charset="0"/>
              </a:rPr>
              <a:t>file type.</a:t>
            </a:r>
            <a:r>
              <a:rPr lang="en-US" b="1" dirty="0" smtClean="0">
                <a:latin typeface="Helvetica" pitchFamily="34" charset="0"/>
              </a:rPr>
              <a:t> </a:t>
            </a:r>
            <a:r>
              <a:rPr lang="en-US" dirty="0" smtClean="0">
                <a:latin typeface="Helvetica" pitchFamily="34" charset="0"/>
              </a:rPr>
              <a:t>This extension identifies what family of files the file belongs to or which application should be used to read the file. </a:t>
            </a:r>
          </a:p>
          <a:p>
            <a:pPr eaLnBrk="1" hangingPunct="1">
              <a:buFontTx/>
              <a:buChar char="•"/>
            </a:pPr>
            <a:r>
              <a:rPr lang="en-US" dirty="0" smtClean="0">
                <a:latin typeface="Helvetica" pitchFamily="34" charset="0"/>
              </a:rPr>
              <a:t>For example, if </a:t>
            </a:r>
            <a:r>
              <a:rPr lang="en-GB" dirty="0" smtClean="0">
                <a:solidFill>
                  <a:srgbClr val="000000"/>
                </a:solidFill>
                <a:latin typeface="Palatino" pitchFamily="18" charset="0"/>
              </a:rPr>
              <a:t>the </a:t>
            </a:r>
            <a:r>
              <a:rPr lang="en-GB" dirty="0" err="1" smtClean="0">
                <a:solidFill>
                  <a:srgbClr val="000000"/>
                </a:solidFill>
                <a:latin typeface="Palatino" pitchFamily="18" charset="0"/>
              </a:rPr>
              <a:t>bioreport</a:t>
            </a:r>
            <a:r>
              <a:rPr lang="en-GB" dirty="0" smtClean="0">
                <a:solidFill>
                  <a:srgbClr val="000000"/>
                </a:solidFill>
                <a:latin typeface="Palatino" pitchFamily="18" charset="0"/>
              </a:rPr>
              <a:t> file is a Word 2003 document, it has a .doc extension and is named bioreport.doc. If the file is created in Word 2007, the file extension is .</a:t>
            </a:r>
            <a:r>
              <a:rPr lang="en-GB" dirty="0" err="1" smtClean="0">
                <a:solidFill>
                  <a:srgbClr val="000000"/>
                </a:solidFill>
                <a:latin typeface="Palatino" pitchFamily="18" charset="0"/>
              </a:rPr>
              <a:t>docx</a:t>
            </a:r>
            <a:r>
              <a:rPr lang="en-GB" dirty="0" smtClean="0">
                <a:solidFill>
                  <a:srgbClr val="000000"/>
                </a:solidFill>
                <a:latin typeface="Palatino" pitchFamily="18" charset="0"/>
              </a:rPr>
              <a:t> and is named bioreport.docx. All Word, Excel, and PowerPoint files created in the 2007 version have an “x” at the end of the traditional three-letter extension.</a:t>
            </a:r>
            <a:endParaRPr lang="en-US" dirty="0" smtClean="0">
              <a:latin typeface="Helvetica" pitchFamily="34" charset="0"/>
            </a:endParaRPr>
          </a:p>
          <a:p>
            <a:pPr eaLnBrk="1" hangingPunct="1"/>
            <a:endParaRPr lang="en-US" dirty="0" smtClean="0"/>
          </a:p>
        </p:txBody>
      </p:sp>
    </p:spTree>
    <p:extLst>
      <p:ext uri="{BB962C8B-B14F-4D97-AF65-F5344CB8AC3E}">
        <p14:creationId xmlns:p14="http://schemas.microsoft.com/office/powerpoint/2010/main" val="3650670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77924447-056F-4ABA-8E4D-80DF06CA8354}" type="slidenum">
              <a:rPr lang="en-US" smtClean="0"/>
              <a:pPr/>
              <a:t>27</a:t>
            </a:fld>
            <a:endParaRPr lang="en-US" smtClean="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39217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323FD036-E291-40F3-B6DF-70A9308952D3}" type="slidenum">
              <a:rPr lang="en-US" smtClean="0"/>
              <a:pPr/>
              <a:t>28</a:t>
            </a:fld>
            <a:endParaRPr lang="en-US" smtClean="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You can tell the location of a file by its </a:t>
            </a:r>
            <a:r>
              <a:rPr lang="en-US" i="1" dirty="0" smtClean="0">
                <a:latin typeface="Helvetica" pitchFamily="34" charset="0"/>
              </a:rPr>
              <a:t>file path.</a:t>
            </a:r>
            <a:r>
              <a:rPr lang="en-US" b="1" dirty="0" smtClean="0">
                <a:latin typeface="Helvetica" pitchFamily="34" charset="0"/>
              </a:rPr>
              <a:t> </a:t>
            </a:r>
            <a:r>
              <a:rPr lang="en-US" dirty="0" smtClean="0">
                <a:latin typeface="Helvetica" pitchFamily="34" charset="0"/>
              </a:rPr>
              <a:t>The file path starts with the drive in which the file is located and includes all folders, subfolders (if any), the filename, and the extension. For example, if you were saving a picture of Emily </a:t>
            </a:r>
            <a:r>
              <a:rPr lang="en-US" dirty="0" err="1" smtClean="0">
                <a:latin typeface="Helvetica" pitchFamily="34" charset="0"/>
              </a:rPr>
              <a:t>Brontë</a:t>
            </a:r>
            <a:r>
              <a:rPr lang="en-US" dirty="0" smtClean="0">
                <a:latin typeface="Helvetica" pitchFamily="34" charset="0"/>
              </a:rPr>
              <a:t> for a term paper for an English Comp course, the file path might be C:\My Documents\Spring 2009\English Comp\Term Paper\Illustrations\EBronte.jpg.</a:t>
            </a:r>
          </a:p>
          <a:p>
            <a:pPr eaLnBrk="1" hangingPunct="1"/>
            <a:endParaRPr lang="en-US" dirty="0" smtClean="0"/>
          </a:p>
        </p:txBody>
      </p:sp>
    </p:spTree>
    <p:extLst>
      <p:ext uri="{BB962C8B-B14F-4D97-AF65-F5344CB8AC3E}">
        <p14:creationId xmlns:p14="http://schemas.microsoft.com/office/powerpoint/2010/main" val="408666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F5D8A5C0-776A-4030-883A-CA1D8DCB9B0F}" type="slidenum">
              <a:rPr lang="en-US" smtClean="0"/>
              <a:pPr/>
              <a:t>29</a:t>
            </a:fld>
            <a:endParaRPr lang="en-US" smtClean="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Once you’ve located your file with Windows Explorer, you can perform many other file management actions, such as opening, copying, moving, and deleting files. </a:t>
            </a:r>
          </a:p>
          <a:p>
            <a:pPr eaLnBrk="1" hangingPunct="1">
              <a:buFontTx/>
              <a:buChar char="•"/>
            </a:pPr>
            <a:r>
              <a:rPr lang="en-US" dirty="0" smtClean="0">
                <a:latin typeface="Helvetica" pitchFamily="34" charset="0"/>
              </a:rPr>
              <a:t>You open a file by clicking the file in its storage location. The operating system then determines which application needs to be loaded to open the requested file and opens the file within the correct application automatically. </a:t>
            </a:r>
          </a:p>
          <a:p>
            <a:pPr eaLnBrk="1" hangingPunct="1">
              <a:buFontTx/>
              <a:buChar char="•"/>
            </a:pPr>
            <a:r>
              <a:rPr lang="en-US" dirty="0" smtClean="0">
                <a:latin typeface="Helvetica" pitchFamily="34" charset="0"/>
              </a:rPr>
              <a:t>You can copy a file to another location using the Copy command. When you copy a file, a duplicate file is created and the original file remains in its original location. </a:t>
            </a:r>
          </a:p>
          <a:p>
            <a:pPr eaLnBrk="1" hangingPunct="1">
              <a:buFontTx/>
              <a:buChar char="•"/>
            </a:pPr>
            <a:r>
              <a:rPr lang="en-US" dirty="0" smtClean="0">
                <a:latin typeface="Helvetica" pitchFamily="34" charset="0"/>
              </a:rPr>
              <a:t>To move a file from one location to another, you use the Move command. When you move a file, the original file is deleted from its original location.</a:t>
            </a:r>
          </a:p>
          <a:p>
            <a:pPr eaLnBrk="1" hangingPunct="1">
              <a:buFontTx/>
              <a:buChar char="•"/>
            </a:pPr>
            <a:r>
              <a:rPr lang="en-US" dirty="0" smtClean="0">
                <a:latin typeface="Helvetica" pitchFamily="34" charset="0"/>
              </a:rPr>
              <a:t>The </a:t>
            </a:r>
            <a:r>
              <a:rPr lang="en-US" i="1" dirty="0" smtClean="0">
                <a:latin typeface="Helvetica" pitchFamily="34" charset="0"/>
              </a:rPr>
              <a:t>Recycle Bin</a:t>
            </a:r>
            <a:r>
              <a:rPr lang="en-US" b="1" dirty="0" smtClean="0">
                <a:latin typeface="Helvetica" pitchFamily="34" charset="0"/>
              </a:rPr>
              <a:t> </a:t>
            </a:r>
            <a:r>
              <a:rPr lang="en-US" dirty="0" smtClean="0">
                <a:latin typeface="Helvetica" pitchFamily="34" charset="0"/>
              </a:rPr>
              <a:t>is</a:t>
            </a:r>
            <a:r>
              <a:rPr lang="en-US" b="1" dirty="0" smtClean="0">
                <a:latin typeface="Helvetica" pitchFamily="34" charset="0"/>
              </a:rPr>
              <a:t> </a:t>
            </a:r>
            <a:r>
              <a:rPr lang="en-US" dirty="0" smtClean="0">
                <a:latin typeface="Helvetica" pitchFamily="34" charset="0"/>
              </a:rPr>
              <a:t>a folder on the desktop where files deleted </a:t>
            </a:r>
            <a:r>
              <a:rPr lang="en-US" i="0" dirty="0" smtClean="0">
                <a:latin typeface="Helvetica" pitchFamily="34" charset="0"/>
              </a:rPr>
              <a:t>from the hard drive </a:t>
            </a:r>
            <a:r>
              <a:rPr lang="en-US" dirty="0" smtClean="0">
                <a:latin typeface="Helvetica" pitchFamily="34" charset="0"/>
              </a:rPr>
              <a:t>reside until you permanently purge them from your system. Files in the recycle bin can be easily restored to their original location. </a:t>
            </a:r>
          </a:p>
          <a:p>
            <a:pPr eaLnBrk="1" hangingPunct="1">
              <a:buFontTx/>
              <a:buChar char="•"/>
            </a:pPr>
            <a:r>
              <a:rPr lang="en-US" dirty="0" smtClean="0">
                <a:latin typeface="Helvetica" pitchFamily="34" charset="0"/>
              </a:rPr>
              <a:t>Files deleted from </a:t>
            </a:r>
            <a:r>
              <a:rPr lang="en-US" i="0" dirty="0" smtClean="0">
                <a:latin typeface="Helvetica" pitchFamily="34" charset="0"/>
              </a:rPr>
              <a:t>other drives</a:t>
            </a:r>
            <a:r>
              <a:rPr lang="en-US" i="1" dirty="0" smtClean="0">
                <a:latin typeface="Helvetica" pitchFamily="34" charset="0"/>
              </a:rPr>
              <a:t>,</a:t>
            </a:r>
            <a:r>
              <a:rPr lang="en-US" dirty="0" smtClean="0">
                <a:latin typeface="Helvetica" pitchFamily="34" charset="0"/>
              </a:rPr>
              <a:t> such as a floppy drive, CD, flash drive, or network drive, do not go to the Recycle Bin, but are deleted from the system immediately.</a:t>
            </a:r>
          </a:p>
        </p:txBody>
      </p:sp>
    </p:spTree>
    <p:extLst>
      <p:ext uri="{BB962C8B-B14F-4D97-AF65-F5344CB8AC3E}">
        <p14:creationId xmlns:p14="http://schemas.microsoft.com/office/powerpoint/2010/main" val="2743914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5D681FF9-5ABD-4F0E-BB26-893A1685C0C2}" type="slidenum">
              <a:rPr lang="en-US" smtClean="0"/>
              <a:pPr/>
              <a:t>30</a:t>
            </a:fld>
            <a:endParaRPr lang="en-US" smtClean="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buFontTx/>
              <a:buChar char="•"/>
            </a:pPr>
            <a:r>
              <a:rPr lang="en-US" smtClean="0">
                <a:latin typeface="Helvetica" pitchFamily="34" charset="0"/>
              </a:rPr>
              <a:t>Utility programs are small applications that perform special functions. </a:t>
            </a:r>
          </a:p>
          <a:p>
            <a:pPr eaLnBrk="1" hangingPunct="1">
              <a:buFontTx/>
              <a:buChar char="•"/>
            </a:pPr>
            <a:r>
              <a:rPr lang="en-US" smtClean="0">
                <a:latin typeface="Helvetica" pitchFamily="34" charset="0"/>
              </a:rPr>
              <a:t>Some utility programs (such as disk defragmenter utilities) manage system resources; others (such as screen savers) help make your time and work on the computer more pleasant; still others (such as file compression utilities) improve efficiency.</a:t>
            </a:r>
          </a:p>
          <a:p>
            <a:pPr eaLnBrk="1" hangingPunct="1">
              <a:buFontTx/>
              <a:buChar char="•"/>
            </a:pPr>
            <a:endParaRPr lang="en-US" smtClean="0">
              <a:latin typeface="Helvetica" pitchFamily="34" charset="0"/>
            </a:endParaRPr>
          </a:p>
        </p:txBody>
      </p:sp>
    </p:spTree>
    <p:extLst>
      <p:ext uri="{BB962C8B-B14F-4D97-AF65-F5344CB8AC3E}">
        <p14:creationId xmlns:p14="http://schemas.microsoft.com/office/powerpoint/2010/main" val="1189743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D1C3CF0C-C4C6-4F0A-9B64-A5A4712C6B2E}" type="slidenum">
              <a:rPr lang="en-US" smtClean="0"/>
              <a:pPr/>
              <a:t>31</a:t>
            </a:fld>
            <a:endParaRPr lang="en-US" smtClean="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eaLnBrk="1" hangingPunct="1">
              <a:buFontTx/>
              <a:buChar char="•"/>
            </a:pPr>
            <a:r>
              <a:rPr lang="en-US" dirty="0" smtClean="0"/>
              <a:t>Right clicking on an open area of the desktop opens the Display Properties dialogue box. This dialog box can also be accessed from the Control Panel using the Display icon. From here, you can adjust the look of your Windows environment, change screensavers, and even reset the resolution of the video.</a:t>
            </a:r>
          </a:p>
          <a:p>
            <a:pPr eaLnBrk="1" hangingPunct="1">
              <a:buFontTx/>
              <a:buChar char="•"/>
            </a:pPr>
            <a:r>
              <a:rPr lang="en-US" dirty="0" smtClean="0"/>
              <a:t>Clear Type: Turning on this feature smoothes the edges of screen fonts to make text easier to read. </a:t>
            </a:r>
          </a:p>
        </p:txBody>
      </p:sp>
    </p:spTree>
    <p:extLst>
      <p:ext uri="{BB962C8B-B14F-4D97-AF65-F5344CB8AC3E}">
        <p14:creationId xmlns:p14="http://schemas.microsoft.com/office/powerpoint/2010/main" val="1237807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C064F969-B20D-4CCA-952E-F2203E5113D4}" type="slidenum">
              <a:rPr lang="en-US" smtClean="0"/>
              <a:pPr/>
              <a:t>32</a:t>
            </a:fld>
            <a:endParaRPr lang="en-US" smtClean="0"/>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These days, when you install a new program, the program runs a wizard that walks you through the installation process. If a wizard does not initialize automatically, however, you should go to the Add or Remove Programs folder in the Control Panel. This prompts the OS to look for the setup program of the new software and starts the installation wizard.</a:t>
            </a:r>
          </a:p>
          <a:p>
            <a:pPr eaLnBrk="1" hangingPunct="1">
              <a:buFontTx/>
              <a:buChar char="•"/>
            </a:pPr>
            <a:r>
              <a:rPr lang="en-US" dirty="0" smtClean="0">
                <a:latin typeface="Helvetica" pitchFamily="34" charset="0"/>
              </a:rPr>
              <a:t>Some people think that deleting a program from the Program Files folder on the C drive is the best way to remove a program from the system. However, most programs include support files that are not located in the main program folder. By selecting the Add or Remove Programs icon in Control Panel and choosing a particular program, you delete the main program file and all supporting files as well.</a:t>
            </a:r>
          </a:p>
        </p:txBody>
      </p:sp>
    </p:spTree>
    <p:extLst>
      <p:ext uri="{BB962C8B-B14F-4D97-AF65-F5344CB8AC3E}">
        <p14:creationId xmlns:p14="http://schemas.microsoft.com/office/powerpoint/2010/main" val="9652822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DB0AC97B-8039-48D7-A4F5-5D6A35A92B83}" type="slidenum">
              <a:rPr lang="en-US" smtClean="0"/>
              <a:pPr/>
              <a:t>33</a:t>
            </a:fld>
            <a:endParaRPr lang="en-US" smtClean="0"/>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A </a:t>
            </a:r>
            <a:r>
              <a:rPr lang="en-US" i="1" dirty="0" smtClean="0">
                <a:latin typeface="Helvetica" pitchFamily="34" charset="0"/>
              </a:rPr>
              <a:t>file compression utility</a:t>
            </a:r>
            <a:r>
              <a:rPr lang="en-US" dirty="0" smtClean="0">
                <a:latin typeface="Helvetica" pitchFamily="34" charset="0"/>
              </a:rPr>
              <a:t> is a program that takes out redundancies in a file to reduce the file size.</a:t>
            </a:r>
          </a:p>
          <a:p>
            <a:pPr eaLnBrk="1" hangingPunct="1">
              <a:buFontTx/>
              <a:buChar char="•"/>
            </a:pPr>
            <a:r>
              <a:rPr lang="en-US" dirty="0" smtClean="0">
                <a:latin typeface="Helvetica" pitchFamily="34" charset="0"/>
              </a:rPr>
              <a:t>File compression is helpful because it makes a large file more compact, making it easier and faster to send over the Internet, upload to a Web page, or save onto a disk. </a:t>
            </a:r>
          </a:p>
          <a:p>
            <a:pPr eaLnBrk="1" hangingPunct="1">
              <a:buFontTx/>
              <a:buChar char="•"/>
            </a:pPr>
            <a:r>
              <a:rPr lang="en-US" dirty="0" smtClean="0">
                <a:latin typeface="Helvetica" pitchFamily="34" charset="0"/>
              </a:rPr>
              <a:t>Windows Vista has built-in compression (or zip) file support. </a:t>
            </a:r>
          </a:p>
          <a:p>
            <a:pPr eaLnBrk="1" hangingPunct="1">
              <a:buFontTx/>
              <a:buChar char="•"/>
            </a:pPr>
            <a:r>
              <a:rPr lang="en-US" dirty="0" smtClean="0">
                <a:latin typeface="Helvetica" pitchFamily="34" charset="0"/>
              </a:rPr>
              <a:t>There are also several stand-alone freeware and shareware programs, such as WinZip (for Windows) and </a:t>
            </a:r>
            <a:r>
              <a:rPr lang="en-US" dirty="0" err="1" smtClean="0">
                <a:latin typeface="Helvetica" pitchFamily="34" charset="0"/>
              </a:rPr>
              <a:t>StuffIt</a:t>
            </a:r>
            <a:r>
              <a:rPr lang="en-US" dirty="0" smtClean="0">
                <a:latin typeface="Helvetica" pitchFamily="34" charset="0"/>
              </a:rPr>
              <a:t> (for Windows or Mac), that you can obtain to compress your files.</a:t>
            </a:r>
          </a:p>
          <a:p>
            <a:pPr eaLnBrk="1" hangingPunct="1">
              <a:buFontTx/>
              <a:buChar char="•"/>
            </a:pPr>
            <a:r>
              <a:rPr lang="en-US" dirty="0" smtClean="0"/>
              <a:t>Most compression programs look for repeated patterns of letters and replace them with a shorter placeholder.</a:t>
            </a:r>
            <a:endParaRPr lang="en-US" dirty="0" smtClean="0">
              <a:latin typeface="Helvetica" pitchFamily="34" charset="0"/>
            </a:endParaRPr>
          </a:p>
          <a:p>
            <a:pPr eaLnBrk="1" hangingPunct="1">
              <a:buFontTx/>
              <a:buChar char="•"/>
            </a:pPr>
            <a:endParaRPr lang="en-US" dirty="0" smtClean="0">
              <a:latin typeface="Helvetica" pitchFamily="34" charset="0"/>
            </a:endParaRPr>
          </a:p>
        </p:txBody>
      </p:sp>
    </p:spTree>
    <p:extLst>
      <p:ext uri="{BB962C8B-B14F-4D97-AF65-F5344CB8AC3E}">
        <p14:creationId xmlns:p14="http://schemas.microsoft.com/office/powerpoint/2010/main" val="1884683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29AAA863-E432-43D4-B557-48C1987B0BBF}" type="slidenum">
              <a:rPr lang="en-US" smtClean="0"/>
              <a:pPr/>
              <a:t>34</a:t>
            </a:fld>
            <a:endParaRPr lang="en-US" smtClean="0"/>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pPr eaLnBrk="1" hangingPunct="1">
              <a:buFontTx/>
              <a:buChar char="•"/>
            </a:pPr>
            <a:r>
              <a:rPr lang="en-US" smtClean="0"/>
              <a:t>A set of maintenance utilities is built into Windows primarily for system efficiency. </a:t>
            </a:r>
          </a:p>
          <a:p>
            <a:pPr eaLnBrk="1" hangingPunct="1">
              <a:buFontTx/>
              <a:buChar char="•"/>
            </a:pPr>
            <a:r>
              <a:rPr lang="en-US" i="1" smtClean="0">
                <a:latin typeface="Helvetica" pitchFamily="34" charset="0"/>
              </a:rPr>
              <a:t>Disk Cleanup</a:t>
            </a:r>
            <a:r>
              <a:rPr lang="en-US" smtClean="0">
                <a:latin typeface="Helvetica" pitchFamily="34" charset="0"/>
              </a:rPr>
              <a:t> cleans unnecessary files from your hard drive. These include files that have accumulated in the Recycle Bin as well as temporary files. If not deleted periodically, these unnecessary files can affect a computer’s performance.</a:t>
            </a:r>
          </a:p>
        </p:txBody>
      </p:sp>
    </p:spTree>
    <p:extLst>
      <p:ext uri="{BB962C8B-B14F-4D97-AF65-F5344CB8AC3E}">
        <p14:creationId xmlns:p14="http://schemas.microsoft.com/office/powerpoint/2010/main" val="4235277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B734CBF9-36E7-441F-92D5-B30CF990F84F}" type="slidenum">
              <a:rPr lang="en-US" smtClean="0"/>
              <a:pPr/>
              <a:t>35</a:t>
            </a:fld>
            <a:endParaRPr lang="en-US" smtClean="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pPr eaLnBrk="1" hangingPunct="1">
              <a:buFontTx/>
              <a:buChar char="•"/>
            </a:pPr>
            <a:r>
              <a:rPr lang="en-US" i="1" dirty="0" smtClean="0">
                <a:latin typeface="Helvetica" pitchFamily="34" charset="0"/>
              </a:rPr>
              <a:t>Disk defragmenter utilities</a:t>
            </a:r>
            <a:r>
              <a:rPr lang="en-US" dirty="0" smtClean="0">
                <a:latin typeface="Helvetica" pitchFamily="34" charset="0"/>
              </a:rPr>
              <a:t> regroup related pieces of files together on the hard disk, allowing the OS to work more efficiently. Using the </a:t>
            </a:r>
            <a:r>
              <a:rPr lang="en-US" i="1" dirty="0" smtClean="0">
                <a:latin typeface="Helvetica" pitchFamily="34" charset="0"/>
              </a:rPr>
              <a:t>Windows Disk Defragmenter Analyzer</a:t>
            </a:r>
            <a:r>
              <a:rPr lang="en-US" b="1" dirty="0" smtClean="0">
                <a:latin typeface="Helvetica" pitchFamily="34" charset="0"/>
              </a:rPr>
              <a:t> </a:t>
            </a:r>
            <a:r>
              <a:rPr lang="en-US" dirty="0" smtClean="0">
                <a:latin typeface="Helvetica" pitchFamily="34" charset="0"/>
              </a:rPr>
              <a:t>feature,</a:t>
            </a:r>
            <a:r>
              <a:rPr lang="en-US" b="1" dirty="0" smtClean="0">
                <a:latin typeface="Helvetica" pitchFamily="34" charset="0"/>
              </a:rPr>
              <a:t> </a:t>
            </a:r>
            <a:r>
              <a:rPr lang="en-US" dirty="0" smtClean="0">
                <a:latin typeface="Helvetica" pitchFamily="34" charset="0"/>
              </a:rPr>
              <a:t>users should check their hard drive several times a year.</a:t>
            </a:r>
            <a:endParaRPr lang="en-US" b="1" dirty="0" smtClean="0">
              <a:latin typeface="Helvetica" pitchFamily="34" charset="0"/>
            </a:endParaRPr>
          </a:p>
          <a:p>
            <a:pPr eaLnBrk="1" hangingPunct="1">
              <a:buFontTx/>
              <a:buChar char="•"/>
            </a:pPr>
            <a:r>
              <a:rPr lang="en-US" i="1" dirty="0" smtClean="0">
                <a:latin typeface="Helvetica" pitchFamily="34" charset="0"/>
              </a:rPr>
              <a:t>Error checking,</a:t>
            </a:r>
            <a:r>
              <a:rPr lang="en-US" b="1" dirty="0" smtClean="0">
                <a:latin typeface="Helvetica" pitchFamily="34" charset="0"/>
              </a:rPr>
              <a:t> </a:t>
            </a:r>
            <a:r>
              <a:rPr lang="en-US" dirty="0" smtClean="0">
                <a:latin typeface="Helvetica" pitchFamily="34" charset="0"/>
              </a:rPr>
              <a:t>once known as </a:t>
            </a:r>
            <a:r>
              <a:rPr lang="en-US" i="1" dirty="0" err="1" smtClean="0">
                <a:latin typeface="Helvetica" pitchFamily="34" charset="0"/>
              </a:rPr>
              <a:t>ScanDisk</a:t>
            </a:r>
            <a:r>
              <a:rPr lang="en-US" i="1" dirty="0" smtClean="0">
                <a:latin typeface="Helvetica" pitchFamily="34" charset="0"/>
              </a:rPr>
              <a:t>,</a:t>
            </a:r>
            <a:r>
              <a:rPr lang="en-US" b="1" dirty="0" smtClean="0">
                <a:latin typeface="Helvetica" pitchFamily="34" charset="0"/>
              </a:rPr>
              <a:t> </a:t>
            </a:r>
            <a:r>
              <a:rPr lang="en-US" dirty="0" smtClean="0">
                <a:latin typeface="Helvetica" pitchFamily="34" charset="0"/>
              </a:rPr>
              <a:t>checks for lost files and fragments as well as physical errors on your hard drive. Sometimes error checking can recover the lost data, but more often, it deletes files that are taking up space unnecessarily.</a:t>
            </a:r>
          </a:p>
          <a:p>
            <a:pPr eaLnBrk="1" hangingPunct="1">
              <a:buFontTx/>
              <a:buChar char="•"/>
            </a:pPr>
            <a:r>
              <a:rPr lang="en-US" dirty="0" smtClean="0">
                <a:latin typeface="Helvetica" pitchFamily="34" charset="0"/>
              </a:rPr>
              <a:t>If a program on your system stops working, you can use the Windows </a:t>
            </a:r>
            <a:r>
              <a:rPr lang="en-US" i="1" dirty="0" smtClean="0">
                <a:latin typeface="Helvetica" pitchFamily="34" charset="0"/>
              </a:rPr>
              <a:t>Task Manager </a:t>
            </a:r>
            <a:r>
              <a:rPr lang="en-US" dirty="0" smtClean="0">
                <a:latin typeface="Helvetica" pitchFamily="34" charset="0"/>
              </a:rPr>
              <a:t>utility</a:t>
            </a:r>
            <a:r>
              <a:rPr lang="en-US" b="1" dirty="0" smtClean="0">
                <a:latin typeface="Helvetica" pitchFamily="34" charset="0"/>
              </a:rPr>
              <a:t> </a:t>
            </a:r>
            <a:r>
              <a:rPr lang="en-US" dirty="0" smtClean="0">
                <a:latin typeface="Helvetica" pitchFamily="34" charset="0"/>
              </a:rPr>
              <a:t>to check on the program or to exit the </a:t>
            </a:r>
            <a:r>
              <a:rPr lang="en-US" dirty="0" err="1" smtClean="0">
                <a:latin typeface="Helvetica" pitchFamily="34" charset="0"/>
              </a:rPr>
              <a:t>nonresponding</a:t>
            </a:r>
            <a:r>
              <a:rPr lang="en-US" dirty="0" smtClean="0">
                <a:latin typeface="Helvetica" pitchFamily="34" charset="0"/>
              </a:rPr>
              <a:t> program.</a:t>
            </a:r>
          </a:p>
        </p:txBody>
      </p:sp>
    </p:spTree>
    <p:extLst>
      <p:ext uri="{BB962C8B-B14F-4D97-AF65-F5344CB8AC3E}">
        <p14:creationId xmlns:p14="http://schemas.microsoft.com/office/powerpoint/2010/main" val="3431176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9BD8E1AC-77E3-45EE-AD8D-F8605DF1D977}" type="slidenum">
              <a:rPr lang="en-US" smtClean="0"/>
              <a:pPr/>
              <a:t>36</a:t>
            </a:fld>
            <a:endParaRPr lang="en-US" smtClean="0"/>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Windows Vista has a utility called </a:t>
            </a:r>
            <a:r>
              <a:rPr lang="en-US" i="1" dirty="0" smtClean="0">
                <a:latin typeface="Helvetica" pitchFamily="34" charset="0"/>
              </a:rPr>
              <a:t>System Restore</a:t>
            </a:r>
            <a:r>
              <a:rPr lang="en-US" dirty="0" smtClean="0">
                <a:latin typeface="Helvetica" pitchFamily="34" charset="0"/>
              </a:rPr>
              <a:t> that lets you restore your system settings back to a specific date when everything was working properly. </a:t>
            </a:r>
            <a:endParaRPr lang="en-US" dirty="0" smtClean="0"/>
          </a:p>
        </p:txBody>
      </p:sp>
    </p:spTree>
    <p:extLst>
      <p:ext uri="{BB962C8B-B14F-4D97-AF65-F5344CB8AC3E}">
        <p14:creationId xmlns:p14="http://schemas.microsoft.com/office/powerpoint/2010/main" val="2308643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64121EBD-0CC8-41FA-8A88-36B73D23C2E4}" type="slidenum">
              <a:rPr lang="en-US" smtClean="0"/>
              <a:pPr/>
              <a:t>37</a:t>
            </a:fld>
            <a:endParaRPr lang="en-US" smtClean="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eaLnBrk="1" hangingPunct="1">
              <a:buFontTx/>
              <a:buChar char="•"/>
            </a:pPr>
            <a:r>
              <a:rPr lang="en-US" dirty="0" smtClean="0">
                <a:latin typeface="Helvetica" pitchFamily="34" charset="0"/>
              </a:rPr>
              <a:t>When you use the Windows </a:t>
            </a:r>
            <a:r>
              <a:rPr lang="en-US" i="1" dirty="0" smtClean="0">
                <a:latin typeface="Helvetica" pitchFamily="34" charset="0"/>
              </a:rPr>
              <a:t>Backup </a:t>
            </a:r>
            <a:r>
              <a:rPr lang="en-US" dirty="0" smtClean="0">
                <a:latin typeface="Helvetica" pitchFamily="34" charset="0"/>
              </a:rPr>
              <a:t>utility, you create a duplicate copy of all the data on your hard disk and copy it to another storage device, such as a CD or an external hard drive. </a:t>
            </a:r>
          </a:p>
          <a:p>
            <a:pPr eaLnBrk="1" hangingPunct="1">
              <a:buFontTx/>
              <a:buChar char="•"/>
            </a:pPr>
            <a:r>
              <a:rPr lang="en-US" dirty="0" smtClean="0">
                <a:latin typeface="Helvetica" pitchFamily="34" charset="0"/>
              </a:rPr>
              <a:t>The Windows </a:t>
            </a:r>
            <a:r>
              <a:rPr lang="en-US" i="1" dirty="0" smtClean="0">
                <a:latin typeface="Helvetica" pitchFamily="34" charset="0"/>
              </a:rPr>
              <a:t>Task Scheduler </a:t>
            </a:r>
            <a:r>
              <a:rPr lang="en-US" dirty="0" smtClean="0">
                <a:latin typeface="Helvetica" pitchFamily="34" charset="0"/>
              </a:rPr>
              <a:t>utility allows you to schedule tasks to run automatically at predetermined times, with no interaction necessary on your part.</a:t>
            </a:r>
          </a:p>
          <a:p>
            <a:pPr eaLnBrk="1" hangingPunct="1"/>
            <a:endParaRPr lang="en-US" dirty="0" smtClean="0"/>
          </a:p>
        </p:txBody>
      </p:sp>
    </p:spTree>
    <p:extLst>
      <p:ext uri="{BB962C8B-B14F-4D97-AF65-F5344CB8AC3E}">
        <p14:creationId xmlns:p14="http://schemas.microsoft.com/office/powerpoint/2010/main" val="252310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A0D40989-5947-4896-8621-DA07961ED946}" type="slidenum">
              <a:rPr lang="en-US" smtClean="0"/>
              <a:pPr/>
              <a:t>38</a:t>
            </a:fld>
            <a:endParaRPr lang="en-US" smtClean="0"/>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pPr eaLnBrk="1" hangingPunct="1">
              <a:spcBef>
                <a:spcPts val="400"/>
              </a:spcBef>
              <a:spcAft>
                <a:spcPts val="200"/>
              </a:spcAft>
            </a:pPr>
            <a:r>
              <a:rPr lang="en-US" dirty="0" smtClean="0"/>
              <a:t>Windows Vista has created an </a:t>
            </a:r>
            <a:r>
              <a:rPr lang="en-US" i="1" dirty="0" smtClean="0"/>
              <a:t>Ease of Access Center,</a:t>
            </a:r>
            <a:r>
              <a:rPr lang="en-US" dirty="0" smtClean="0"/>
              <a:t> a centralized location for assistive technology and tools that adjust accessibility settings. I</a:t>
            </a:r>
            <a:r>
              <a:rPr lang="en-GB" dirty="0" smtClean="0">
                <a:solidFill>
                  <a:srgbClr val="000000"/>
                </a:solidFill>
                <a:latin typeface="Palatino" pitchFamily="18" charset="0"/>
              </a:rPr>
              <a:t>n the Ease of Access </a:t>
            </a:r>
            <a:r>
              <a:rPr lang="en-GB" dirty="0" err="1" smtClean="0">
                <a:solidFill>
                  <a:srgbClr val="000000"/>
                </a:solidFill>
                <a:latin typeface="Palatino" pitchFamily="18" charset="0"/>
              </a:rPr>
              <a:t>Center</a:t>
            </a:r>
            <a:r>
              <a:rPr lang="en-GB" dirty="0" smtClean="0">
                <a:solidFill>
                  <a:srgbClr val="000000"/>
                </a:solidFill>
                <a:latin typeface="Palatino" pitchFamily="18" charset="0"/>
              </a:rPr>
              <a:t>, you can find tools to help you adjust the contrast of or magnify the screen image, have screen contents read to you, and display an on-screen keyboard. </a:t>
            </a:r>
          </a:p>
        </p:txBody>
      </p:sp>
    </p:spTree>
    <p:extLst>
      <p:ext uri="{BB962C8B-B14F-4D97-AF65-F5344CB8AC3E}">
        <p14:creationId xmlns:p14="http://schemas.microsoft.com/office/powerpoint/2010/main" val="24587021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C90D8D-5187-417F-A84D-66843F87DE12}" type="slidenum">
              <a:rPr lang="en-US" smtClean="0"/>
              <a:t>39</a:t>
            </a:fld>
            <a:endParaRPr lang="en-US"/>
          </a:p>
        </p:txBody>
      </p:sp>
    </p:spTree>
    <p:extLst>
      <p:ext uri="{BB962C8B-B14F-4D97-AF65-F5344CB8AC3E}">
        <p14:creationId xmlns:p14="http://schemas.microsoft.com/office/powerpoint/2010/main" val="1034373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89686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87941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3F2777-634A-084F-90AB-6C988B7647DE}" type="datetimeFigureOut">
              <a:rPr lang="en-US" smtClean="0"/>
              <a:t>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68646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3F2777-634A-084F-90AB-6C988B7647DE}" type="datetimeFigureOut">
              <a:rPr lang="en-US" smtClean="0"/>
              <a:t>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03386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3F2777-634A-084F-90AB-6C988B7647DE}" type="datetimeFigureOut">
              <a:rPr lang="en-US" smtClean="0"/>
              <a:t>2/12/2017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292786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3F2777-634A-084F-90AB-6C988B7647DE}" type="datetimeFigureOut">
              <a:rPr lang="en-US" smtClean="0"/>
              <a:t>2/12/2017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181257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F2777-634A-084F-90AB-6C988B7647DE}" type="datetimeFigureOut">
              <a:rPr lang="en-US" smtClean="0"/>
              <a:t>2/12/2017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758182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2777-634A-084F-90AB-6C988B7647DE}" type="datetimeFigureOut">
              <a:rPr lang="en-US" smtClean="0"/>
              <a:t>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71284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2777-634A-084F-90AB-6C988B7647DE}" type="datetimeFigureOut">
              <a:rPr lang="en-US" smtClean="0"/>
              <a:t>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316811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74725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920974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Date Placeholder 5"/>
          <p:cNvSpPr>
            <a:spLocks noGrp="1"/>
          </p:cNvSpPr>
          <p:nvPr>
            <p:ph type="dt" sz="half" idx="11"/>
          </p:nvPr>
        </p:nvSpPr>
        <p:spPr>
          <a:xfrm>
            <a:off x="456481" y="4857271"/>
            <a:ext cx="4420800" cy="114492"/>
          </a:xfrm>
        </p:spPr>
        <p:txBody>
          <a:bodyPr/>
          <a:lstStyle>
            <a:lvl1pPr>
              <a:defRPr/>
            </a:lvl1pPr>
          </a:lstStyle>
          <a:p>
            <a:pPr>
              <a:defRPr/>
            </a:pPr>
            <a:r>
              <a:rPr lang="en-US"/>
              <a:t>Copyright © 2010 Pearson Education, Inc. Publishing as Prentice Hall</a:t>
            </a:r>
            <a:endParaRPr lang="en-US">
              <a:solidFill>
                <a:srgbClr val="FFFBDD"/>
              </a:solidFill>
            </a:endParaRPr>
          </a:p>
        </p:txBody>
      </p:sp>
      <p:sp>
        <p:nvSpPr>
          <p:cNvPr id="7" name="Slide Number Placeholder 6"/>
          <p:cNvSpPr>
            <a:spLocks noGrp="1"/>
          </p:cNvSpPr>
          <p:nvPr>
            <p:ph type="sldNum" sz="quarter" idx="12"/>
          </p:nvPr>
        </p:nvSpPr>
        <p:spPr/>
        <p:txBody>
          <a:bodyPr/>
          <a:lstStyle>
            <a:lvl1pPr>
              <a:defRPr/>
            </a:lvl1pPr>
          </a:lstStyle>
          <a:p>
            <a:pPr>
              <a:defRPr/>
            </a:pPr>
            <a:fld id="{1B182A51-9360-4D9B-991B-F53AA367F595}" type="slidenum">
              <a:rPr lang="en-US"/>
              <a:pPr>
                <a:defRPr/>
              </a:pPr>
              <a:t>‹#›</a:t>
            </a:fld>
            <a:endParaRPr lang="en-US" b="1"/>
          </a:p>
        </p:txBody>
      </p:sp>
    </p:spTree>
    <p:extLst>
      <p:ext uri="{BB962C8B-B14F-4D97-AF65-F5344CB8AC3E}">
        <p14:creationId xmlns:p14="http://schemas.microsoft.com/office/powerpoint/2010/main" val="3140356460"/>
      </p:ext>
    </p:extLst>
  </p:cSld>
  <p:clrMapOvr>
    <a:masterClrMapping/>
  </p:clrMapOvr>
  <p:transition>
    <p:cu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00150"/>
            <a:ext cx="8229600" cy="16394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2953942"/>
            <a:ext cx="8229600" cy="16406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Date Placeholder 5"/>
          <p:cNvSpPr>
            <a:spLocks noGrp="1"/>
          </p:cNvSpPr>
          <p:nvPr>
            <p:ph type="dt" sz="half" idx="11"/>
          </p:nvPr>
        </p:nvSpPr>
        <p:spPr>
          <a:xfrm>
            <a:off x="457200" y="4857750"/>
            <a:ext cx="3200400" cy="114300"/>
          </a:xfrm>
        </p:spPr>
        <p:txBody>
          <a:bodyPr/>
          <a:lstStyle>
            <a:lvl1pPr>
              <a:defRPr/>
            </a:lvl1pPr>
          </a:lstStyle>
          <a:p>
            <a:pPr>
              <a:defRPr/>
            </a:pPr>
            <a:r>
              <a:rPr lang="en-US"/>
              <a:t>Copyright © 2010 Pearson Education, Inc. Publishing as Prentice Hall</a:t>
            </a:r>
          </a:p>
        </p:txBody>
      </p:sp>
      <p:sp>
        <p:nvSpPr>
          <p:cNvPr id="7" name="Slide Number Placeholder 6"/>
          <p:cNvSpPr>
            <a:spLocks noGrp="1"/>
          </p:cNvSpPr>
          <p:nvPr>
            <p:ph type="sldNum" sz="quarter" idx="12"/>
          </p:nvPr>
        </p:nvSpPr>
        <p:spPr>
          <a:xfrm>
            <a:off x="6553200" y="4800601"/>
            <a:ext cx="2133600" cy="183356"/>
          </a:xfrm>
        </p:spPr>
        <p:txBody>
          <a:bodyPr/>
          <a:lstStyle>
            <a:lvl1pPr>
              <a:defRPr/>
            </a:lvl1pPr>
          </a:lstStyle>
          <a:p>
            <a:pPr>
              <a:defRPr/>
            </a:pPr>
            <a:fld id="{2F3872F4-68AD-47D5-9265-CB70E9F32D87}" type="slidenum">
              <a:rPr lang="en-US"/>
              <a:pPr>
                <a:defRPr/>
              </a:pPr>
              <a:t>‹#›</a:t>
            </a:fld>
            <a:endParaRPr lang="en-US"/>
          </a:p>
        </p:txBody>
      </p:sp>
    </p:spTree>
    <p:extLst>
      <p:ext uri="{BB962C8B-B14F-4D97-AF65-F5344CB8AC3E}">
        <p14:creationId xmlns:p14="http://schemas.microsoft.com/office/powerpoint/2010/main" val="707105327"/>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63F2777-634A-084F-90AB-6C988B7647DE}" type="datetimeFigureOut">
              <a:rPr lang="en-US" smtClean="0"/>
              <a:t>2/12/2017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D6AED46-92F2-5143-86CE-369995088219}" type="slidenum">
              <a:rPr lang="en-US" smtClean="0"/>
              <a:t>‹#›</a:t>
            </a:fld>
            <a:endParaRPr lang="en-US"/>
          </a:p>
        </p:txBody>
      </p:sp>
    </p:spTree>
    <p:extLst>
      <p:ext uri="{BB962C8B-B14F-4D97-AF65-F5344CB8AC3E}">
        <p14:creationId xmlns:p14="http://schemas.microsoft.com/office/powerpoint/2010/main" val="93343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odreads.com/author/show/1105481.Robert_J_Braathe"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2879709" y="889457"/>
            <a:ext cx="5946641" cy="2185214"/>
          </a:xfrm>
          <a:prstGeom prst="rect">
            <a:avLst/>
          </a:prstGeom>
          <a:noFill/>
        </p:spPr>
        <p:txBody>
          <a:bodyPr wrap="square" rtlCol="0">
            <a:spAutoFit/>
          </a:bodyPr>
          <a:lstStyle/>
          <a:p>
            <a:pPr algn="r"/>
            <a:r>
              <a:rPr lang="en-US" sz="4800" b="1" i="1" dirty="0" smtClean="0">
                <a:solidFill>
                  <a:srgbClr val="FFFFFF"/>
                </a:solidFill>
                <a:effectLst>
                  <a:outerShdw blurRad="50800" dist="38100" dir="2700000" algn="tl" rotWithShape="0">
                    <a:srgbClr val="000000">
                      <a:alpha val="43000"/>
                    </a:srgbClr>
                  </a:outerShdw>
                </a:effectLst>
              </a:rPr>
              <a:t>Computer Operating System and Utilities</a:t>
            </a:r>
            <a:endParaRPr lang="en-US" sz="4400" b="1" i="1" dirty="0" smtClean="0">
              <a:solidFill>
                <a:srgbClr val="FFFFFF"/>
              </a:solidFill>
              <a:effectLst>
                <a:outerShdw blurRad="50800" dist="38100" dir="2700000" algn="tl" rotWithShape="0">
                  <a:srgbClr val="000000">
                    <a:alpha val="43000"/>
                  </a:srgbClr>
                </a:outerShdw>
              </a:effectLst>
            </a:endParaRPr>
          </a:p>
          <a:p>
            <a:pPr algn="r"/>
            <a:r>
              <a:rPr lang="en-US" sz="2000" b="1" i="1" dirty="0" smtClean="0">
                <a:solidFill>
                  <a:srgbClr val="FFFFFF"/>
                </a:solidFill>
                <a:effectLst>
                  <a:outerShdw blurRad="50800" dist="38100" dir="2700000" algn="tl" rotWithShape="0">
                    <a:srgbClr val="000000">
                      <a:alpha val="43000"/>
                    </a:srgbClr>
                  </a:outerShdw>
                </a:effectLst>
              </a:rPr>
              <a:t>Deena Sjoberg</a:t>
            </a:r>
          </a:p>
          <a:p>
            <a:pPr algn="r"/>
            <a:r>
              <a:rPr lang="en-US" sz="2000" b="1" i="1" dirty="0" smtClean="0">
                <a:solidFill>
                  <a:srgbClr val="FFFFFF"/>
                </a:solidFill>
                <a:effectLst>
                  <a:outerShdw blurRad="50800" dist="38100" dir="2700000" algn="tl" rotWithShape="0">
                    <a:srgbClr val="000000">
                      <a:alpha val="43000"/>
                    </a:srgbClr>
                  </a:outerShdw>
                </a:effectLst>
              </a:rPr>
              <a:t>Week 1 B</a:t>
            </a:r>
            <a:endParaRPr lang="en-US" sz="2000" b="1" i="1" dirty="0">
              <a:solidFill>
                <a:srgbClr val="FFFFFF"/>
              </a:solidFill>
              <a:effectLst>
                <a:outerShdw blurRad="50800" dist="38100" dir="2700000" algn="tl" rotWithShape="0">
                  <a:srgbClr val="000000">
                    <a:alpha val="43000"/>
                  </a:srgbClr>
                </a:outerShdw>
              </a:effectLst>
            </a:endParaRP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780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p:spPr>
        <p:txBody>
          <a:bodyPr/>
          <a:lstStyle/>
          <a:p>
            <a:fld id="{0AD86357-AA8D-4A77-9758-99CCB0963A11}" type="slidenum">
              <a:rPr lang="en-US" smtClean="0"/>
              <a:pPr/>
              <a:t>2</a:t>
            </a:fld>
            <a:endParaRPr lang="en-US" smtClean="0"/>
          </a:p>
        </p:txBody>
      </p:sp>
      <p:sp>
        <p:nvSpPr>
          <p:cNvPr id="65538" name="Rectangle 2"/>
          <p:cNvSpPr>
            <a:spLocks noGrp="1" noChangeArrowheads="1"/>
          </p:cNvSpPr>
          <p:nvPr>
            <p:ph type="title"/>
          </p:nvPr>
        </p:nvSpPr>
        <p:spPr/>
        <p:txBody>
          <a:bodyPr>
            <a:normAutofit/>
          </a:bodyPr>
          <a:lstStyle/>
          <a:p>
            <a:pPr>
              <a:defRPr/>
            </a:pPr>
            <a:r>
              <a:rPr lang="en-US" dirty="0"/>
              <a:t>System </a:t>
            </a:r>
            <a:r>
              <a:rPr lang="en-US" dirty="0" smtClean="0"/>
              <a:t>Software Topics</a:t>
            </a:r>
            <a:endParaRPr lang="en-US" dirty="0"/>
          </a:p>
        </p:txBody>
      </p:sp>
      <p:sp>
        <p:nvSpPr>
          <p:cNvPr id="65539" name="Rectangle 3"/>
          <p:cNvSpPr>
            <a:spLocks noGrp="1" noChangeArrowheads="1"/>
          </p:cNvSpPr>
          <p:nvPr>
            <p:ph type="body" idx="1"/>
          </p:nvPr>
        </p:nvSpPr>
        <p:spPr>
          <a:xfrm>
            <a:off x="457200" y="934680"/>
            <a:ext cx="8229600" cy="3394472"/>
          </a:xfrm>
        </p:spPr>
        <p:txBody>
          <a:bodyPr>
            <a:normAutofit/>
          </a:bodyPr>
          <a:lstStyle/>
          <a:p>
            <a:pPr marL="0" indent="0" eaLnBrk="1" hangingPunct="1">
              <a:lnSpc>
                <a:spcPct val="90000"/>
              </a:lnSpc>
              <a:buNone/>
              <a:defRPr/>
            </a:pPr>
            <a:r>
              <a:rPr lang="en-US" dirty="0" smtClean="0">
                <a:effectLst/>
              </a:rPr>
              <a:t>OS role:</a:t>
            </a:r>
          </a:p>
          <a:p>
            <a:pPr marL="971550" lvl="1" indent="-514350" eaLnBrk="1" hangingPunct="1">
              <a:lnSpc>
                <a:spcPct val="90000"/>
              </a:lnSpc>
              <a:buFont typeface="+mj-lt"/>
              <a:buAutoNum type="arabicPeriod"/>
              <a:defRPr/>
            </a:pPr>
            <a:r>
              <a:rPr lang="en-US" dirty="0" smtClean="0">
                <a:effectLst/>
              </a:rPr>
              <a:t>Providing user interaction</a:t>
            </a:r>
          </a:p>
          <a:p>
            <a:pPr marL="971550" lvl="1" indent="-514350" eaLnBrk="1" hangingPunct="1">
              <a:lnSpc>
                <a:spcPct val="90000"/>
              </a:lnSpc>
              <a:buFont typeface="+mj-lt"/>
              <a:buAutoNum type="arabicPeriod"/>
              <a:defRPr/>
            </a:pPr>
            <a:r>
              <a:rPr lang="en-US" dirty="0" smtClean="0">
                <a:effectLst/>
              </a:rPr>
              <a:t>Managing the processor</a:t>
            </a:r>
          </a:p>
          <a:p>
            <a:pPr marL="971550" lvl="1" indent="-514350" eaLnBrk="1" hangingPunct="1">
              <a:lnSpc>
                <a:spcPct val="90000"/>
              </a:lnSpc>
              <a:buFont typeface="+mj-lt"/>
              <a:buAutoNum type="arabicPeriod"/>
              <a:defRPr/>
            </a:pPr>
            <a:r>
              <a:rPr lang="en-US" dirty="0" smtClean="0">
                <a:effectLst/>
              </a:rPr>
              <a:t>Managing memory</a:t>
            </a:r>
          </a:p>
          <a:p>
            <a:pPr marL="971550" lvl="1" indent="-514350" eaLnBrk="1" hangingPunct="1">
              <a:lnSpc>
                <a:spcPct val="90000"/>
              </a:lnSpc>
              <a:buFont typeface="+mj-lt"/>
              <a:buAutoNum type="arabicPeriod"/>
              <a:defRPr/>
            </a:pPr>
            <a:r>
              <a:rPr lang="en-US" dirty="0" smtClean="0">
                <a:effectLst/>
              </a:rPr>
              <a:t>Managing hardware</a:t>
            </a:r>
          </a:p>
          <a:p>
            <a:pPr marL="971550" lvl="1" indent="-514350" eaLnBrk="1" hangingPunct="1">
              <a:lnSpc>
                <a:spcPct val="90000"/>
              </a:lnSpc>
              <a:buFont typeface="+mj-lt"/>
              <a:buAutoNum type="arabicPeriod"/>
              <a:defRPr/>
            </a:pPr>
            <a:r>
              <a:rPr lang="en-US" dirty="0" smtClean="0">
                <a:effectLst/>
              </a:rPr>
              <a:t>Interacting with application software</a:t>
            </a:r>
          </a:p>
          <a:p>
            <a:pPr marL="971550" lvl="1" indent="-514350" eaLnBrk="1" hangingPunct="1">
              <a:lnSpc>
                <a:spcPct val="90000"/>
              </a:lnSpc>
              <a:buFont typeface="+mj-lt"/>
              <a:buAutoNum type="arabicPeriod"/>
              <a:defRPr/>
            </a:pPr>
            <a:r>
              <a:rPr lang="en-US" dirty="0" smtClean="0">
                <a:effectLst/>
              </a:rPr>
              <a:t>Starting the computer</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770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6"/>
          <p:cNvSpPr>
            <a:spLocks noGrp="1"/>
          </p:cNvSpPr>
          <p:nvPr>
            <p:ph type="sldNum" sz="quarter" idx="12"/>
          </p:nvPr>
        </p:nvSpPr>
        <p:spPr>
          <a:noFill/>
        </p:spPr>
        <p:txBody>
          <a:bodyPr/>
          <a:lstStyle/>
          <a:p>
            <a:fld id="{136B2480-C517-48FE-BEAD-B9860CAD922E}" type="slidenum">
              <a:rPr lang="en-US" smtClean="0"/>
              <a:pPr/>
              <a:t>3</a:t>
            </a:fld>
            <a:endParaRPr lang="en-US" smtClean="0"/>
          </a:p>
        </p:txBody>
      </p:sp>
      <p:sp>
        <p:nvSpPr>
          <p:cNvPr id="67586" name="Rectangle 2"/>
          <p:cNvSpPr>
            <a:spLocks noGrp="1" noChangeArrowheads="1"/>
          </p:cNvSpPr>
          <p:nvPr>
            <p:ph type="title"/>
          </p:nvPr>
        </p:nvSpPr>
        <p:spPr/>
        <p:txBody>
          <a:bodyPr/>
          <a:lstStyle/>
          <a:p>
            <a:pPr eaLnBrk="1" hangingPunct="1">
              <a:defRPr/>
            </a:pPr>
            <a:r>
              <a:rPr lang="en-US"/>
              <a:t>System Software: The OS</a:t>
            </a:r>
          </a:p>
        </p:txBody>
      </p:sp>
      <p:sp>
        <p:nvSpPr>
          <p:cNvPr id="67587" name="Rectangle 3"/>
          <p:cNvSpPr>
            <a:spLocks noGrp="1" noChangeArrowheads="1"/>
          </p:cNvSpPr>
          <p:nvPr>
            <p:ph type="body" sz="half" idx="1"/>
          </p:nvPr>
        </p:nvSpPr>
        <p:spPr>
          <a:xfrm>
            <a:off x="880532" y="1028700"/>
            <a:ext cx="7806267" cy="3600450"/>
          </a:xfrm>
        </p:spPr>
        <p:txBody>
          <a:bodyPr>
            <a:normAutofit fontScale="70000" lnSpcReduction="20000"/>
          </a:bodyPr>
          <a:lstStyle/>
          <a:p>
            <a:pPr>
              <a:defRPr/>
            </a:pPr>
            <a:r>
              <a:rPr lang="en-US" dirty="0">
                <a:latin typeface="Helvetica" pitchFamily="34" charset="0"/>
              </a:rPr>
              <a:t>System software consists of two primary types of programs: the operating system and utility programs. </a:t>
            </a:r>
          </a:p>
          <a:p>
            <a:pPr eaLnBrk="1" hangingPunct="1">
              <a:defRPr/>
            </a:pPr>
            <a:r>
              <a:rPr lang="en-US" dirty="0" smtClean="0">
                <a:effectLst/>
              </a:rPr>
              <a:t>Controls </a:t>
            </a:r>
            <a:r>
              <a:rPr lang="en-US" dirty="0" smtClean="0">
                <a:effectLst/>
              </a:rPr>
              <a:t>computer functions</a:t>
            </a:r>
          </a:p>
          <a:p>
            <a:pPr lvl="1" eaLnBrk="1" hangingPunct="1">
              <a:defRPr/>
            </a:pPr>
            <a:r>
              <a:rPr lang="en-US" dirty="0" smtClean="0">
                <a:effectLst/>
              </a:rPr>
              <a:t>Hardware</a:t>
            </a:r>
          </a:p>
          <a:p>
            <a:pPr lvl="1" eaLnBrk="1" hangingPunct="1">
              <a:defRPr/>
            </a:pPr>
            <a:r>
              <a:rPr lang="en-US" dirty="0" smtClean="0">
                <a:effectLst/>
              </a:rPr>
              <a:t>Processor</a:t>
            </a:r>
          </a:p>
          <a:p>
            <a:pPr lvl="1" eaLnBrk="1" hangingPunct="1">
              <a:defRPr/>
            </a:pPr>
            <a:r>
              <a:rPr lang="en-US" dirty="0" smtClean="0">
                <a:effectLst/>
              </a:rPr>
              <a:t>Memory </a:t>
            </a:r>
          </a:p>
          <a:p>
            <a:pPr lvl="1" eaLnBrk="1" hangingPunct="1">
              <a:defRPr/>
            </a:pPr>
            <a:r>
              <a:rPr lang="en-US" dirty="0" smtClean="0">
                <a:effectLst/>
              </a:rPr>
              <a:t>Devices</a:t>
            </a:r>
          </a:p>
          <a:p>
            <a:pPr eaLnBrk="1" hangingPunct="1">
              <a:defRPr/>
            </a:pPr>
            <a:r>
              <a:rPr lang="en-US" dirty="0" smtClean="0">
                <a:effectLst/>
              </a:rPr>
              <a:t>Provides means for software to work with the CPU</a:t>
            </a:r>
          </a:p>
          <a:p>
            <a:pPr eaLnBrk="1" hangingPunct="1">
              <a:defRPr/>
            </a:pPr>
            <a:r>
              <a:rPr lang="en-US" dirty="0" smtClean="0">
                <a:effectLst/>
              </a:rPr>
              <a:t>Responsible for management, scheduling, and interaction of tasks </a:t>
            </a:r>
          </a:p>
          <a:p>
            <a:pPr eaLnBrk="1" hangingPunct="1">
              <a:defRPr/>
            </a:pPr>
            <a:r>
              <a:rPr lang="en-US" dirty="0" smtClean="0">
                <a:effectLst/>
              </a:rPr>
              <a:t>Provides user </a:t>
            </a:r>
            <a:r>
              <a:rPr lang="en-US" dirty="0" smtClean="0">
                <a:effectLst/>
              </a:rPr>
              <a:t>interface</a:t>
            </a:r>
          </a:p>
          <a:p>
            <a:pPr>
              <a:defRPr/>
            </a:pPr>
            <a:r>
              <a:rPr lang="en-US" dirty="0">
                <a:latin typeface="Helvetica" pitchFamily="34" charset="0"/>
              </a:rPr>
              <a:t>The operating system (OS) is the main program that controls how your computer system functions. </a:t>
            </a:r>
            <a:endParaRPr lang="en-US" dirty="0" smtClean="0">
              <a:effectLst/>
            </a:endParaRP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9682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758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67587">
                                            <p:txEl>
                                              <p:pRg st="1" end="1"/>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499"/>
                                          </p:stCondLst>
                                        </p:cTn>
                                        <p:tgtEl>
                                          <p:spTgt spid="67587">
                                            <p:txEl>
                                              <p:pRg st="2" end="2"/>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499"/>
                                          </p:stCondLst>
                                        </p:cTn>
                                        <p:tgtEl>
                                          <p:spTgt spid="67587">
                                            <p:txEl>
                                              <p:pRg st="3" end="3"/>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499"/>
                                          </p:stCondLst>
                                        </p:cTn>
                                        <p:tgtEl>
                                          <p:spTgt spid="67587">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499"/>
                                          </p:stCondLst>
                                        </p:cTn>
                                        <p:tgtEl>
                                          <p:spTgt spid="67587">
                                            <p:txEl>
                                              <p:pRg st="5" end="5"/>
                                            </p:txEl>
                                          </p:spTgt>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499"/>
                                          </p:stCondLst>
                                        </p:cTn>
                                        <p:tgtEl>
                                          <p:spTgt spid="67587">
                                            <p:txEl>
                                              <p:pRg st="6" end="6"/>
                                            </p:txEl>
                                          </p:spTgt>
                                        </p:tgtEl>
                                        <p:attrNameLst>
                                          <p:attrName>style.visibility</p:attrName>
                                        </p:attrNameLst>
                                      </p:cBhvr>
                                      <p:to>
                                        <p:strVal val="visible"/>
                                      </p:to>
                                    </p:se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499"/>
                                          </p:stCondLst>
                                        </p:cTn>
                                        <p:tgtEl>
                                          <p:spTgt spid="67587">
                                            <p:txEl>
                                              <p:pRg st="7" end="7"/>
                                            </p:txEl>
                                          </p:spTgt>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499"/>
                                          </p:stCondLst>
                                        </p:cTn>
                                        <p:tgtEl>
                                          <p:spTgt spid="67587">
                                            <p:txEl>
                                              <p:pRg st="8" end="8"/>
                                            </p:txEl>
                                          </p:spTgt>
                                        </p:tgtEl>
                                        <p:attrNameLst>
                                          <p:attrName>style.visibility</p:attrName>
                                        </p:attrNameLst>
                                      </p:cBhvr>
                                      <p:to>
                                        <p:strVal val="visible"/>
                                      </p:to>
                                    </p:se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499"/>
                                          </p:stCondLst>
                                        </p:cTn>
                                        <p:tgtEl>
                                          <p:spTgt spid="675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6"/>
          <p:cNvSpPr>
            <a:spLocks noGrp="1"/>
          </p:cNvSpPr>
          <p:nvPr>
            <p:ph type="sldNum" sz="quarter" idx="12"/>
          </p:nvPr>
        </p:nvSpPr>
        <p:spPr>
          <a:noFill/>
        </p:spPr>
        <p:txBody>
          <a:bodyPr/>
          <a:lstStyle/>
          <a:p>
            <a:fld id="{0EBB210C-56DC-4935-AFBD-79741F77B3AD}" type="slidenum">
              <a:rPr lang="en-US" smtClean="0"/>
              <a:pPr/>
              <a:t>4</a:t>
            </a:fld>
            <a:endParaRPr lang="en-US" smtClean="0"/>
          </a:p>
        </p:txBody>
      </p:sp>
      <p:sp>
        <p:nvSpPr>
          <p:cNvPr id="209922" name="Rectangle 2"/>
          <p:cNvSpPr>
            <a:spLocks noGrp="1" noChangeArrowheads="1"/>
          </p:cNvSpPr>
          <p:nvPr>
            <p:ph type="title"/>
          </p:nvPr>
        </p:nvSpPr>
        <p:spPr/>
        <p:txBody>
          <a:bodyPr/>
          <a:lstStyle/>
          <a:p>
            <a:pPr eaLnBrk="1" hangingPunct="1">
              <a:defRPr/>
            </a:pPr>
            <a:r>
              <a:rPr lang="en-US"/>
              <a:t>System Software: Utilities</a:t>
            </a:r>
          </a:p>
        </p:txBody>
      </p:sp>
      <p:sp>
        <p:nvSpPr>
          <p:cNvPr id="209926" name="Rectangle 6"/>
          <p:cNvSpPr>
            <a:spLocks noChangeArrowheads="1"/>
          </p:cNvSpPr>
          <p:nvPr/>
        </p:nvSpPr>
        <p:spPr bwMode="auto">
          <a:xfrm>
            <a:off x="1485900" y="1200151"/>
            <a:ext cx="3028950" cy="3394472"/>
          </a:xfrm>
          <a:prstGeom prst="rect">
            <a:avLst/>
          </a:prstGeom>
          <a:noFill/>
          <a:ln w="9525">
            <a:noFill/>
            <a:miter lim="800000"/>
            <a:headEnd/>
            <a:tailEnd/>
          </a:ln>
          <a:effectLst/>
        </p:spPr>
        <p:txBody>
          <a:bodyPr/>
          <a:lstStyle/>
          <a:p>
            <a:pPr marL="557213" lvl="1" indent="-214313" algn="ctr">
              <a:spcBef>
                <a:spcPct val="20000"/>
              </a:spcBef>
              <a:buFontTx/>
              <a:buChar char="–"/>
              <a:defRPr/>
            </a:pPr>
            <a:endParaRPr lang="en-US">
              <a:effectLst>
                <a:outerShdw blurRad="38100" dist="38100" dir="2700000" algn="tl">
                  <a:srgbClr val="C0C0C0"/>
                </a:outerShdw>
              </a:effectLst>
            </a:endParaRPr>
          </a:p>
          <a:p>
            <a:pPr marL="557213" lvl="1" indent="-214313" algn="ctr">
              <a:spcBef>
                <a:spcPct val="20000"/>
              </a:spcBef>
              <a:buFontTx/>
              <a:buChar char="–"/>
              <a:defRPr/>
            </a:pPr>
            <a:endParaRPr lang="en-US">
              <a:effectLst>
                <a:outerShdw blurRad="38100" dist="38100" dir="2700000" algn="tl">
                  <a:srgbClr val="C0C0C0"/>
                </a:outerShdw>
              </a:effectLst>
            </a:endParaRPr>
          </a:p>
          <a:p>
            <a:pPr marL="257175" indent="-257175" algn="ctr">
              <a:spcBef>
                <a:spcPct val="20000"/>
              </a:spcBef>
              <a:buFontTx/>
              <a:buChar char="•"/>
              <a:defRPr/>
            </a:pPr>
            <a:endParaRPr lang="en-US" sz="2100">
              <a:effectLst>
                <a:outerShdw blurRad="38100" dist="38100" dir="2700000" algn="tl">
                  <a:srgbClr val="C0C0C0"/>
                </a:outerShdw>
              </a:effectLst>
            </a:endParaRPr>
          </a:p>
        </p:txBody>
      </p:sp>
      <p:sp>
        <p:nvSpPr>
          <p:cNvPr id="209927" name="Rectangle 7"/>
          <p:cNvSpPr>
            <a:spLocks noChangeArrowheads="1"/>
          </p:cNvSpPr>
          <p:nvPr/>
        </p:nvSpPr>
        <p:spPr bwMode="auto">
          <a:xfrm>
            <a:off x="4629150" y="1028701"/>
            <a:ext cx="3028950" cy="3394472"/>
          </a:xfrm>
          <a:prstGeom prst="rect">
            <a:avLst/>
          </a:prstGeom>
          <a:noFill/>
          <a:ln w="9525">
            <a:noFill/>
            <a:miter lim="800000"/>
            <a:headEnd/>
            <a:tailEnd/>
          </a:ln>
          <a:effectLst/>
        </p:spPr>
        <p:txBody>
          <a:bodyPr/>
          <a:lstStyle/>
          <a:p>
            <a:pPr marL="557213" lvl="1" indent="-214313" algn="ctr">
              <a:spcBef>
                <a:spcPct val="20000"/>
              </a:spcBef>
              <a:buFontTx/>
              <a:buChar char="–"/>
              <a:defRPr/>
            </a:pPr>
            <a:endParaRPr lang="en-US">
              <a:effectLst>
                <a:outerShdw blurRad="38100" dist="38100" dir="2700000" algn="tl">
                  <a:srgbClr val="C0C0C0"/>
                </a:outerShdw>
              </a:effectLst>
            </a:endParaRPr>
          </a:p>
        </p:txBody>
      </p:sp>
      <p:sp>
        <p:nvSpPr>
          <p:cNvPr id="209928" name="Rectangle 8"/>
          <p:cNvSpPr>
            <a:spLocks noGrp="1" noChangeArrowheads="1"/>
          </p:cNvSpPr>
          <p:nvPr>
            <p:ph type="body" sz="half" idx="1"/>
          </p:nvPr>
        </p:nvSpPr>
        <p:spPr>
          <a:xfrm>
            <a:off x="884903" y="1200151"/>
            <a:ext cx="6415549" cy="3394472"/>
          </a:xfrm>
        </p:spPr>
        <p:txBody>
          <a:bodyPr>
            <a:normAutofit/>
          </a:bodyPr>
          <a:lstStyle/>
          <a:p>
            <a:pPr eaLnBrk="1" hangingPunct="1">
              <a:defRPr/>
            </a:pPr>
            <a:r>
              <a:rPr lang="en-US" dirty="0"/>
              <a:t>Utilities: Programs that perform computer housekeeping tasks</a:t>
            </a:r>
          </a:p>
          <a:p>
            <a:pPr lvl="1" eaLnBrk="1" hangingPunct="1">
              <a:defRPr/>
            </a:pPr>
            <a:r>
              <a:rPr lang="en-US" dirty="0"/>
              <a:t>Manage system resources</a:t>
            </a:r>
          </a:p>
          <a:p>
            <a:pPr lvl="1" eaLnBrk="1" hangingPunct="1">
              <a:defRPr/>
            </a:pPr>
            <a:r>
              <a:rPr lang="en-US" dirty="0"/>
              <a:t>Improve efficiency</a:t>
            </a:r>
          </a:p>
          <a:p>
            <a:pPr lvl="1" eaLnBrk="1" hangingPunct="1">
              <a:defRPr/>
            </a:pPr>
            <a:r>
              <a:rPr lang="en-US" dirty="0"/>
              <a:t>Virus </a:t>
            </a:r>
            <a:r>
              <a:rPr lang="en-US" dirty="0" smtClean="0"/>
              <a:t>prevention</a:t>
            </a:r>
          </a:p>
          <a:p>
            <a:pPr>
              <a:defRPr/>
            </a:pPr>
            <a:r>
              <a:rPr lang="en-US" dirty="0">
                <a:latin typeface="Helvetica" pitchFamily="34" charset="0"/>
              </a:rPr>
              <a:t>System software also includes </a:t>
            </a:r>
            <a:r>
              <a:rPr lang="en-US" i="1" dirty="0">
                <a:latin typeface="Helvetica" pitchFamily="34" charset="0"/>
              </a:rPr>
              <a:t>utility programs.</a:t>
            </a:r>
            <a:endParaRPr lang="en-US" dirty="0"/>
          </a:p>
        </p:txBody>
      </p:sp>
      <p:sp>
        <p:nvSpPr>
          <p:cNvPr id="10" name="Rectangle 9"/>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6764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p:spPr>
        <p:txBody>
          <a:bodyPr/>
          <a:lstStyle/>
          <a:p>
            <a:fld id="{6BD72755-699F-4972-A7B3-D4A8E1EA6E90}" type="slidenum">
              <a:rPr lang="en-US" smtClean="0"/>
              <a:pPr/>
              <a:t>5</a:t>
            </a:fld>
            <a:endParaRPr lang="en-US" smtClean="0"/>
          </a:p>
        </p:txBody>
      </p:sp>
      <p:sp>
        <p:nvSpPr>
          <p:cNvPr id="68611" name="Rectangle 3"/>
          <p:cNvSpPr>
            <a:spLocks noGrp="1" noChangeArrowheads="1"/>
          </p:cNvSpPr>
          <p:nvPr>
            <p:ph type="title"/>
          </p:nvPr>
        </p:nvSpPr>
        <p:spPr/>
        <p:txBody>
          <a:bodyPr/>
          <a:lstStyle/>
          <a:p>
            <a:pPr eaLnBrk="1" hangingPunct="1">
              <a:defRPr/>
            </a:pPr>
            <a:r>
              <a:rPr lang="en-US"/>
              <a:t>Operating System Categories</a:t>
            </a:r>
          </a:p>
        </p:txBody>
      </p:sp>
      <p:sp>
        <p:nvSpPr>
          <p:cNvPr id="68612" name="Rectangle 4"/>
          <p:cNvSpPr>
            <a:spLocks noGrp="1" noChangeArrowheads="1"/>
          </p:cNvSpPr>
          <p:nvPr>
            <p:ph type="body" idx="1"/>
          </p:nvPr>
        </p:nvSpPr>
        <p:spPr/>
        <p:txBody>
          <a:bodyPr/>
          <a:lstStyle/>
          <a:p>
            <a:pPr eaLnBrk="1" hangingPunct="1">
              <a:defRPr/>
            </a:pPr>
            <a:r>
              <a:rPr lang="en-US" dirty="0" smtClean="0">
                <a:effectLst/>
              </a:rPr>
              <a:t>Four categories:</a:t>
            </a:r>
          </a:p>
          <a:p>
            <a:pPr lvl="1" eaLnBrk="1" hangingPunct="1">
              <a:defRPr/>
            </a:pPr>
            <a:r>
              <a:rPr lang="en-US" dirty="0" smtClean="0">
                <a:effectLst/>
              </a:rPr>
              <a:t>Real-time (</a:t>
            </a:r>
            <a:r>
              <a:rPr lang="en-US" dirty="0" err="1" smtClean="0">
                <a:effectLst/>
              </a:rPr>
              <a:t>RTOS</a:t>
            </a:r>
            <a:r>
              <a:rPr lang="en-US" dirty="0" smtClean="0">
                <a:effectLst/>
              </a:rPr>
              <a:t>)</a:t>
            </a:r>
          </a:p>
          <a:p>
            <a:pPr lvl="1" eaLnBrk="1" hangingPunct="1">
              <a:defRPr/>
            </a:pPr>
            <a:r>
              <a:rPr lang="en-US" dirty="0" smtClean="0">
                <a:effectLst/>
              </a:rPr>
              <a:t>Single-user, single-task</a:t>
            </a:r>
          </a:p>
          <a:p>
            <a:pPr lvl="1" eaLnBrk="1" hangingPunct="1">
              <a:defRPr/>
            </a:pPr>
            <a:r>
              <a:rPr lang="en-US" dirty="0" smtClean="0">
                <a:effectLst/>
              </a:rPr>
              <a:t>Single-user, multitask</a:t>
            </a:r>
          </a:p>
          <a:p>
            <a:pPr lvl="1" eaLnBrk="1" hangingPunct="1">
              <a:defRPr/>
            </a:pPr>
            <a:r>
              <a:rPr lang="en-US" dirty="0" smtClean="0">
                <a:effectLst/>
              </a:rPr>
              <a:t>Multiuser</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15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6"/>
          <p:cNvSpPr>
            <a:spLocks noGrp="1"/>
          </p:cNvSpPr>
          <p:nvPr>
            <p:ph type="sldNum" sz="quarter" idx="12"/>
          </p:nvPr>
        </p:nvSpPr>
        <p:spPr>
          <a:noFill/>
        </p:spPr>
        <p:txBody>
          <a:bodyPr/>
          <a:lstStyle/>
          <a:p>
            <a:fld id="{EE08D91C-7EF8-4847-B2B8-C9BCACE529EC}" type="slidenum">
              <a:rPr lang="en-US" smtClean="0"/>
              <a:pPr/>
              <a:t>6</a:t>
            </a:fld>
            <a:endParaRPr lang="en-US" smtClean="0"/>
          </a:p>
        </p:txBody>
      </p:sp>
      <p:sp>
        <p:nvSpPr>
          <p:cNvPr id="69634" name="Rectangle 2"/>
          <p:cNvSpPr>
            <a:spLocks noGrp="1" noChangeArrowheads="1"/>
          </p:cNvSpPr>
          <p:nvPr>
            <p:ph type="title"/>
          </p:nvPr>
        </p:nvSpPr>
        <p:spPr/>
        <p:txBody>
          <a:bodyPr/>
          <a:lstStyle/>
          <a:p>
            <a:pPr eaLnBrk="1" hangingPunct="1">
              <a:defRPr/>
            </a:pPr>
            <a:r>
              <a:rPr lang="en-US"/>
              <a:t>Real-Time Operating Systems</a:t>
            </a:r>
          </a:p>
        </p:txBody>
      </p:sp>
      <p:sp>
        <p:nvSpPr>
          <p:cNvPr id="69635" name="Rectangle 3"/>
          <p:cNvSpPr>
            <a:spLocks noGrp="1" noChangeArrowheads="1"/>
          </p:cNvSpPr>
          <p:nvPr>
            <p:ph type="body" sz="half" idx="1"/>
          </p:nvPr>
        </p:nvSpPr>
        <p:spPr>
          <a:xfrm>
            <a:off x="779489" y="1200150"/>
            <a:ext cx="3735361" cy="3486150"/>
          </a:xfrm>
        </p:spPr>
        <p:txBody>
          <a:bodyPr>
            <a:normAutofit fontScale="70000" lnSpcReduction="20000"/>
          </a:bodyPr>
          <a:lstStyle/>
          <a:p>
            <a:pPr>
              <a:lnSpc>
                <a:spcPct val="90000"/>
              </a:lnSpc>
              <a:defRPr/>
            </a:pPr>
            <a:r>
              <a:rPr lang="en-US" dirty="0" smtClean="0">
                <a:latin typeface="Helvetica" pitchFamily="34" charset="0"/>
              </a:rPr>
              <a:t>Performs </a:t>
            </a:r>
            <a:r>
              <a:rPr lang="en-US" dirty="0">
                <a:latin typeface="Helvetica" pitchFamily="34" charset="0"/>
              </a:rPr>
              <a:t>a repetitive series of specific tasks in an exact amount of time </a:t>
            </a:r>
            <a:endParaRPr lang="en-US" dirty="0" smtClean="0">
              <a:latin typeface="Helvetica" pitchFamily="34" charset="0"/>
            </a:endParaRPr>
          </a:p>
          <a:p>
            <a:pPr>
              <a:lnSpc>
                <a:spcPct val="90000"/>
              </a:lnSpc>
              <a:defRPr/>
            </a:pPr>
            <a:r>
              <a:rPr lang="en-US" dirty="0" smtClean="0">
                <a:effectLst/>
              </a:rPr>
              <a:t>Systems </a:t>
            </a:r>
            <a:r>
              <a:rPr lang="en-US" dirty="0" smtClean="0">
                <a:effectLst/>
              </a:rPr>
              <a:t>with a specific purpose and a certain result</a:t>
            </a:r>
          </a:p>
          <a:p>
            <a:pPr eaLnBrk="1" hangingPunct="1">
              <a:lnSpc>
                <a:spcPct val="90000"/>
              </a:lnSpc>
              <a:defRPr/>
            </a:pPr>
            <a:r>
              <a:rPr lang="en-US" dirty="0" smtClean="0">
                <a:effectLst/>
              </a:rPr>
              <a:t>Uses include:</a:t>
            </a:r>
          </a:p>
          <a:p>
            <a:pPr lvl="1" eaLnBrk="1" hangingPunct="1">
              <a:lnSpc>
                <a:spcPct val="90000"/>
              </a:lnSpc>
              <a:defRPr/>
            </a:pPr>
            <a:r>
              <a:rPr lang="en-US" dirty="0" smtClean="0">
                <a:effectLst/>
              </a:rPr>
              <a:t>Industrial machines</a:t>
            </a:r>
          </a:p>
          <a:p>
            <a:pPr lvl="1" eaLnBrk="1" hangingPunct="1">
              <a:lnSpc>
                <a:spcPct val="90000"/>
              </a:lnSpc>
              <a:defRPr/>
            </a:pPr>
            <a:r>
              <a:rPr lang="en-US" dirty="0" smtClean="0">
                <a:effectLst/>
              </a:rPr>
              <a:t>Robotic devices</a:t>
            </a:r>
          </a:p>
          <a:p>
            <a:pPr lvl="1" eaLnBrk="1" hangingPunct="1">
              <a:lnSpc>
                <a:spcPct val="90000"/>
              </a:lnSpc>
              <a:defRPr/>
            </a:pPr>
            <a:r>
              <a:rPr lang="en-US" dirty="0" smtClean="0">
                <a:effectLst/>
              </a:rPr>
              <a:t>Automobiles</a:t>
            </a:r>
          </a:p>
          <a:p>
            <a:pPr lvl="1" eaLnBrk="1" hangingPunct="1">
              <a:lnSpc>
                <a:spcPct val="90000"/>
              </a:lnSpc>
              <a:defRPr/>
            </a:pPr>
            <a:r>
              <a:rPr lang="en-US" dirty="0" smtClean="0">
                <a:effectLst/>
              </a:rPr>
              <a:t>Video game consoles</a:t>
            </a:r>
          </a:p>
          <a:p>
            <a:pPr lvl="1" eaLnBrk="1" hangingPunct="1">
              <a:lnSpc>
                <a:spcPct val="90000"/>
              </a:lnSpc>
              <a:defRPr/>
            </a:pPr>
            <a:r>
              <a:rPr lang="en-US" dirty="0" smtClean="0">
                <a:effectLst/>
              </a:rPr>
              <a:t>Home appliances</a:t>
            </a:r>
          </a:p>
        </p:txBody>
      </p:sp>
      <p:pic>
        <p:nvPicPr>
          <p:cNvPr id="43013" name="Picture 12" descr="evans5_5_2.jpg                                                 0003451FMacintosh HD                   ABA78158:"/>
          <p:cNvPicPr>
            <a:picLocks noChangeAspect="1" noChangeArrowheads="1"/>
          </p:cNvPicPr>
          <p:nvPr/>
        </p:nvPicPr>
        <p:blipFill>
          <a:blip r:embed="rId3" cstate="screen"/>
          <a:srcRect/>
          <a:stretch>
            <a:fillRect/>
          </a:stretch>
        </p:blipFill>
        <p:spPr bwMode="auto">
          <a:xfrm>
            <a:off x="4629150" y="1543050"/>
            <a:ext cx="3028950" cy="2271713"/>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2135677"/>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5"/>
          <p:cNvSpPr>
            <a:spLocks noGrp="1"/>
          </p:cNvSpPr>
          <p:nvPr>
            <p:ph type="sldNum" sz="quarter" idx="12"/>
          </p:nvPr>
        </p:nvSpPr>
        <p:spPr>
          <a:noFill/>
        </p:spPr>
        <p:txBody>
          <a:bodyPr/>
          <a:lstStyle/>
          <a:p>
            <a:fld id="{CF09BD7A-32CA-4153-9F7E-A60068A78303}" type="slidenum">
              <a:rPr lang="en-US" smtClean="0"/>
              <a:pPr/>
              <a:t>7</a:t>
            </a:fld>
            <a:endParaRPr lang="en-US" smtClean="0"/>
          </a:p>
        </p:txBody>
      </p:sp>
      <p:sp>
        <p:nvSpPr>
          <p:cNvPr id="202754" name="Rectangle 2"/>
          <p:cNvSpPr>
            <a:spLocks noGrp="1" noChangeArrowheads="1"/>
          </p:cNvSpPr>
          <p:nvPr>
            <p:ph type="title"/>
          </p:nvPr>
        </p:nvSpPr>
        <p:spPr/>
        <p:txBody>
          <a:bodyPr>
            <a:normAutofit fontScale="90000"/>
          </a:bodyPr>
          <a:lstStyle/>
          <a:p>
            <a:pPr eaLnBrk="1" hangingPunct="1">
              <a:defRPr/>
            </a:pPr>
            <a:r>
              <a:rPr lang="en-US" dirty="0"/>
              <a:t>Operating Systems for </a:t>
            </a:r>
            <a:br>
              <a:rPr lang="en-US" dirty="0"/>
            </a:br>
            <a:r>
              <a:rPr lang="en-US" dirty="0"/>
              <a:t>Servers and Mainframes</a:t>
            </a:r>
            <a:endParaRPr lang="en-US" sz="3000" dirty="0"/>
          </a:p>
        </p:txBody>
      </p:sp>
      <p:sp>
        <p:nvSpPr>
          <p:cNvPr id="202755" name="Rectangle 3"/>
          <p:cNvSpPr>
            <a:spLocks noGrp="1" noChangeArrowheads="1"/>
          </p:cNvSpPr>
          <p:nvPr>
            <p:ph type="body" idx="1"/>
          </p:nvPr>
        </p:nvSpPr>
        <p:spPr/>
        <p:txBody>
          <a:bodyPr>
            <a:normAutofit fontScale="70000" lnSpcReduction="20000"/>
          </a:bodyPr>
          <a:lstStyle/>
          <a:p>
            <a:pPr eaLnBrk="1" hangingPunct="1">
              <a:defRPr/>
            </a:pPr>
            <a:r>
              <a:rPr lang="en-US" dirty="0" smtClean="0">
                <a:effectLst/>
              </a:rPr>
              <a:t>Servers</a:t>
            </a:r>
          </a:p>
          <a:p>
            <a:pPr lvl="1" eaLnBrk="1" hangingPunct="1">
              <a:defRPr/>
            </a:pPr>
            <a:r>
              <a:rPr lang="en-US" dirty="0" smtClean="0">
                <a:effectLst/>
              </a:rPr>
              <a:t>Manage network resources</a:t>
            </a:r>
          </a:p>
          <a:p>
            <a:pPr eaLnBrk="1" hangingPunct="1">
              <a:defRPr/>
            </a:pPr>
            <a:r>
              <a:rPr lang="en-US" dirty="0" smtClean="0">
                <a:effectLst/>
              </a:rPr>
              <a:t>Mainframes</a:t>
            </a:r>
          </a:p>
          <a:p>
            <a:pPr lvl="1" eaLnBrk="1" hangingPunct="1">
              <a:defRPr/>
            </a:pPr>
            <a:r>
              <a:rPr lang="en-US" dirty="0" smtClean="0">
                <a:effectLst/>
              </a:rPr>
              <a:t>Handle requests from hundreds or thousands of users simultaneously</a:t>
            </a:r>
          </a:p>
          <a:p>
            <a:pPr eaLnBrk="1" hangingPunct="1">
              <a:defRPr/>
            </a:pPr>
            <a:r>
              <a:rPr lang="en-US" dirty="0" smtClean="0">
                <a:effectLst/>
              </a:rPr>
              <a:t>Operating systems:</a:t>
            </a:r>
          </a:p>
          <a:p>
            <a:pPr lvl="1" eaLnBrk="1" hangingPunct="1">
              <a:defRPr/>
            </a:pPr>
            <a:r>
              <a:rPr lang="en-US" dirty="0" smtClean="0">
                <a:effectLst/>
              </a:rPr>
              <a:t>Windows Server</a:t>
            </a:r>
          </a:p>
          <a:p>
            <a:pPr lvl="1" eaLnBrk="1" hangingPunct="1">
              <a:defRPr/>
            </a:pPr>
            <a:r>
              <a:rPr lang="en-US" dirty="0" smtClean="0">
                <a:effectLst/>
              </a:rPr>
              <a:t>Unix</a:t>
            </a:r>
          </a:p>
          <a:p>
            <a:pPr>
              <a:defRPr/>
            </a:pPr>
            <a:r>
              <a:rPr lang="en-GB" i="1" dirty="0">
                <a:solidFill>
                  <a:srgbClr val="000000"/>
                </a:solidFill>
                <a:latin typeface="Palatino" pitchFamily="18" charset="0"/>
              </a:rPr>
              <a:t>Servers</a:t>
            </a:r>
            <a:r>
              <a:rPr lang="en-GB" dirty="0">
                <a:solidFill>
                  <a:srgbClr val="000000"/>
                </a:solidFill>
                <a:latin typeface="Palatino" pitchFamily="18" charset="0"/>
              </a:rPr>
              <a:t> are computers on a network that manage network resources, and </a:t>
            </a:r>
            <a:r>
              <a:rPr lang="en-GB" i="1" dirty="0">
                <a:solidFill>
                  <a:srgbClr val="000000"/>
                </a:solidFill>
                <a:latin typeface="Palatino" pitchFamily="18" charset="0"/>
              </a:rPr>
              <a:t>mainframes</a:t>
            </a:r>
            <a:r>
              <a:rPr lang="en-GB" dirty="0">
                <a:solidFill>
                  <a:srgbClr val="000000"/>
                </a:solidFill>
                <a:latin typeface="Palatino" pitchFamily="18" charset="0"/>
              </a:rPr>
              <a:t> are very large computers that handle the requests of hundreds or thousands of users simultaneously. </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400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6"/>
          <p:cNvSpPr>
            <a:spLocks noGrp="1"/>
          </p:cNvSpPr>
          <p:nvPr>
            <p:ph type="sldNum" sz="quarter" idx="12"/>
          </p:nvPr>
        </p:nvSpPr>
        <p:spPr>
          <a:noFill/>
        </p:spPr>
        <p:txBody>
          <a:bodyPr/>
          <a:lstStyle/>
          <a:p>
            <a:fld id="{F2C2E5D9-1791-4F06-9349-DA6CFD66D39F}" type="slidenum">
              <a:rPr lang="en-US" smtClean="0"/>
              <a:pPr/>
              <a:t>8</a:t>
            </a:fld>
            <a:endParaRPr lang="en-US" smtClean="0"/>
          </a:p>
        </p:txBody>
      </p:sp>
      <p:sp>
        <p:nvSpPr>
          <p:cNvPr id="77826" name="Rectangle 2"/>
          <p:cNvSpPr>
            <a:spLocks noGrp="1" noChangeArrowheads="1"/>
          </p:cNvSpPr>
          <p:nvPr>
            <p:ph type="title"/>
          </p:nvPr>
        </p:nvSpPr>
        <p:spPr/>
        <p:txBody>
          <a:bodyPr/>
          <a:lstStyle/>
          <a:p>
            <a:pPr eaLnBrk="1" hangingPunct="1">
              <a:defRPr/>
            </a:pPr>
            <a:r>
              <a:rPr lang="en-US"/>
              <a:t>What the OS Does</a:t>
            </a:r>
            <a:endParaRPr lang="en-US" sz="3000"/>
          </a:p>
        </p:txBody>
      </p:sp>
      <p:sp>
        <p:nvSpPr>
          <p:cNvPr id="77827" name="Rectangle 3"/>
          <p:cNvSpPr>
            <a:spLocks noGrp="1" noChangeArrowheads="1"/>
          </p:cNvSpPr>
          <p:nvPr>
            <p:ph type="body" sz="half" idx="1"/>
          </p:nvPr>
        </p:nvSpPr>
        <p:spPr>
          <a:xfrm>
            <a:off x="2238069" y="1146039"/>
            <a:ext cx="4900152" cy="3222523"/>
          </a:xfrm>
        </p:spPr>
        <p:txBody>
          <a:bodyPr>
            <a:normAutofit fontScale="85000" lnSpcReduction="20000"/>
          </a:bodyPr>
          <a:lstStyle/>
          <a:p>
            <a:pPr marL="514350" indent="-514350" eaLnBrk="1" hangingPunct="1">
              <a:buFont typeface="+mj-lt"/>
              <a:buAutoNum type="arabicPeriod"/>
              <a:defRPr/>
            </a:pPr>
            <a:r>
              <a:rPr lang="en-US" dirty="0" smtClean="0">
                <a:effectLst/>
              </a:rPr>
              <a:t>Provides a user interface</a:t>
            </a:r>
          </a:p>
          <a:p>
            <a:pPr marL="514350" indent="-514350" eaLnBrk="1" hangingPunct="1">
              <a:buFont typeface="+mj-lt"/>
              <a:buAutoNum type="arabicPeriod"/>
              <a:defRPr/>
            </a:pPr>
            <a:r>
              <a:rPr lang="en-US" dirty="0" smtClean="0">
                <a:effectLst/>
              </a:rPr>
              <a:t>Manages the CPU</a:t>
            </a:r>
          </a:p>
          <a:p>
            <a:pPr marL="514350" indent="-514350" eaLnBrk="1" hangingPunct="1">
              <a:buFont typeface="+mj-lt"/>
              <a:buAutoNum type="arabicPeriod"/>
              <a:defRPr/>
            </a:pPr>
            <a:r>
              <a:rPr lang="en-US" dirty="0" smtClean="0">
                <a:effectLst/>
              </a:rPr>
              <a:t>Manages memory and storage</a:t>
            </a:r>
          </a:p>
          <a:p>
            <a:pPr marL="514350" indent="-514350" eaLnBrk="1" hangingPunct="1">
              <a:buFont typeface="+mj-lt"/>
              <a:buAutoNum type="arabicPeriod"/>
              <a:defRPr/>
            </a:pPr>
            <a:r>
              <a:rPr lang="en-US" dirty="0" smtClean="0">
                <a:effectLst/>
              </a:rPr>
              <a:t>Manages hardware and peripheral devices</a:t>
            </a:r>
          </a:p>
          <a:p>
            <a:pPr marL="514350" indent="-514350" eaLnBrk="1" hangingPunct="1">
              <a:buFont typeface="+mj-lt"/>
              <a:buAutoNum type="arabicPeriod"/>
              <a:defRPr/>
            </a:pPr>
            <a:r>
              <a:rPr lang="en-US" dirty="0" smtClean="0">
                <a:effectLst/>
              </a:rPr>
              <a:t>Coordinates application software with the CPU</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43614"/>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5"/>
          <p:cNvSpPr>
            <a:spLocks noGrp="1"/>
          </p:cNvSpPr>
          <p:nvPr>
            <p:ph type="sldNum" sz="quarter" idx="12"/>
          </p:nvPr>
        </p:nvSpPr>
        <p:spPr>
          <a:noFill/>
        </p:spPr>
        <p:txBody>
          <a:bodyPr/>
          <a:lstStyle/>
          <a:p>
            <a:fld id="{78AD0B86-2F19-4965-A434-6F534FE49131}" type="slidenum">
              <a:rPr lang="en-US" smtClean="0"/>
              <a:pPr/>
              <a:t>9</a:t>
            </a:fld>
            <a:endParaRPr lang="en-US" smtClean="0"/>
          </a:p>
        </p:txBody>
      </p:sp>
      <p:sp>
        <p:nvSpPr>
          <p:cNvPr id="78851" name="Rectangle 3"/>
          <p:cNvSpPr>
            <a:spLocks noGrp="1" noChangeArrowheads="1"/>
          </p:cNvSpPr>
          <p:nvPr>
            <p:ph type="title"/>
          </p:nvPr>
        </p:nvSpPr>
        <p:spPr/>
        <p:txBody>
          <a:bodyPr/>
          <a:lstStyle/>
          <a:p>
            <a:pPr eaLnBrk="1" hangingPunct="1">
              <a:defRPr/>
            </a:pPr>
            <a:r>
              <a:rPr lang="en-US"/>
              <a:t>The User Interface</a:t>
            </a:r>
          </a:p>
        </p:txBody>
      </p:sp>
      <p:sp>
        <p:nvSpPr>
          <p:cNvPr id="78852" name="Rectangle 4"/>
          <p:cNvSpPr>
            <a:spLocks noGrp="1" noChangeArrowheads="1"/>
          </p:cNvSpPr>
          <p:nvPr>
            <p:ph type="body" idx="1"/>
          </p:nvPr>
        </p:nvSpPr>
        <p:spPr>
          <a:xfrm>
            <a:off x="457200" y="948676"/>
            <a:ext cx="4511941" cy="3683245"/>
          </a:xfrm>
        </p:spPr>
        <p:txBody>
          <a:bodyPr>
            <a:normAutofit fontScale="85000" lnSpcReduction="10000"/>
          </a:bodyPr>
          <a:lstStyle/>
          <a:p>
            <a:pPr eaLnBrk="1" hangingPunct="1">
              <a:lnSpc>
                <a:spcPct val="90000"/>
              </a:lnSpc>
              <a:defRPr/>
            </a:pPr>
            <a:r>
              <a:rPr lang="en-US" b="1" dirty="0" smtClean="0">
                <a:effectLst/>
              </a:rPr>
              <a:t>Enables you to interact with the computer</a:t>
            </a:r>
          </a:p>
          <a:p>
            <a:pPr eaLnBrk="1" hangingPunct="1">
              <a:lnSpc>
                <a:spcPct val="90000"/>
              </a:lnSpc>
              <a:defRPr/>
            </a:pPr>
            <a:r>
              <a:rPr lang="en-US" b="1" dirty="0" smtClean="0">
                <a:effectLst/>
              </a:rPr>
              <a:t>Types of interfaces:</a:t>
            </a:r>
          </a:p>
          <a:p>
            <a:pPr lvl="1" eaLnBrk="1" hangingPunct="1">
              <a:lnSpc>
                <a:spcPct val="90000"/>
              </a:lnSpc>
              <a:defRPr/>
            </a:pPr>
            <a:r>
              <a:rPr lang="en-US" dirty="0" smtClean="0">
                <a:effectLst/>
              </a:rPr>
              <a:t>Command-driven interface</a:t>
            </a:r>
          </a:p>
          <a:p>
            <a:pPr lvl="1" eaLnBrk="1" hangingPunct="1">
              <a:lnSpc>
                <a:spcPct val="90000"/>
              </a:lnSpc>
              <a:defRPr/>
            </a:pPr>
            <a:r>
              <a:rPr lang="en-US" dirty="0" smtClean="0">
                <a:effectLst/>
              </a:rPr>
              <a:t>Menu-driven interface</a:t>
            </a:r>
          </a:p>
          <a:p>
            <a:pPr lvl="1" eaLnBrk="1" hangingPunct="1">
              <a:lnSpc>
                <a:spcPct val="90000"/>
              </a:lnSpc>
              <a:defRPr/>
            </a:pPr>
            <a:r>
              <a:rPr lang="en-US" dirty="0" smtClean="0">
                <a:effectLst/>
              </a:rPr>
              <a:t>Graphical user interface (GUI</a:t>
            </a:r>
            <a:r>
              <a:rPr lang="en-US" dirty="0" smtClean="0">
                <a:effectLst/>
              </a:rPr>
              <a:t>)</a:t>
            </a:r>
          </a:p>
          <a:p>
            <a:pPr>
              <a:lnSpc>
                <a:spcPct val="90000"/>
              </a:lnSpc>
              <a:defRPr/>
            </a:pPr>
            <a:r>
              <a:rPr lang="en-US" b="1" dirty="0"/>
              <a:t>Most operating systems today use a graphical user </a:t>
            </a:r>
            <a:r>
              <a:rPr lang="en-US" b="1" dirty="0" smtClean="0"/>
              <a:t>interface - GUI. </a:t>
            </a:r>
            <a:endParaRPr lang="en-US" b="1" dirty="0"/>
          </a:p>
        </p:txBody>
      </p:sp>
      <p:pic>
        <p:nvPicPr>
          <p:cNvPr id="63493" name="Picture 5"/>
          <p:cNvPicPr>
            <a:picLocks noChangeAspect="1" noChangeArrowheads="1"/>
          </p:cNvPicPr>
          <p:nvPr/>
        </p:nvPicPr>
        <p:blipFill>
          <a:blip r:embed="rId3"/>
          <a:srcRect b="43416"/>
          <a:stretch>
            <a:fillRect/>
          </a:stretch>
        </p:blipFill>
        <p:spPr bwMode="auto">
          <a:xfrm>
            <a:off x="6686550" y="1110259"/>
            <a:ext cx="1771650" cy="1226344"/>
          </a:xfrm>
          <a:prstGeom prst="rect">
            <a:avLst/>
          </a:prstGeom>
          <a:noFill/>
          <a:ln w="9525">
            <a:noFill/>
            <a:miter lim="800000"/>
            <a:headEnd/>
            <a:tailEnd/>
          </a:ln>
        </p:spPr>
      </p:pic>
      <p:pic>
        <p:nvPicPr>
          <p:cNvPr id="63494" name="Picture 6"/>
          <p:cNvPicPr>
            <a:picLocks noChangeAspect="1" noChangeArrowheads="1"/>
          </p:cNvPicPr>
          <p:nvPr/>
        </p:nvPicPr>
        <p:blipFill>
          <a:blip r:embed="rId4" cstate="screen"/>
          <a:srcRect/>
          <a:stretch>
            <a:fillRect/>
          </a:stretch>
        </p:blipFill>
        <p:spPr bwMode="auto">
          <a:xfrm>
            <a:off x="4739283" y="2478663"/>
            <a:ext cx="1714500" cy="1178719"/>
          </a:xfrm>
          <a:prstGeom prst="rect">
            <a:avLst/>
          </a:prstGeom>
          <a:noFill/>
          <a:ln w="9525">
            <a:noFill/>
            <a:miter lim="800000"/>
            <a:headEnd/>
            <a:tailEnd/>
          </a:ln>
        </p:spPr>
      </p:pic>
      <p:sp>
        <p:nvSpPr>
          <p:cNvPr id="63495" name="Text Box 9"/>
          <p:cNvSpPr txBox="1">
            <a:spLocks noChangeArrowheads="1"/>
          </p:cNvSpPr>
          <p:nvPr/>
        </p:nvSpPr>
        <p:spPr bwMode="auto">
          <a:xfrm>
            <a:off x="6686550" y="787094"/>
            <a:ext cx="2000250" cy="323165"/>
          </a:xfrm>
          <a:prstGeom prst="rect">
            <a:avLst/>
          </a:prstGeom>
          <a:noFill/>
          <a:ln w="9525" algn="ctr">
            <a:noFill/>
            <a:miter lim="800000"/>
            <a:headEnd/>
            <a:tailEnd/>
          </a:ln>
        </p:spPr>
        <p:txBody>
          <a:bodyPr>
            <a:spAutoFit/>
          </a:bodyPr>
          <a:lstStyle/>
          <a:p>
            <a:pPr algn="ctr">
              <a:spcBef>
                <a:spcPct val="50000"/>
              </a:spcBef>
            </a:pPr>
            <a:r>
              <a:rPr lang="en-US" sz="1500" dirty="0">
                <a:solidFill>
                  <a:schemeClr val="bg1"/>
                </a:solidFill>
              </a:rPr>
              <a:t>Command-driven</a:t>
            </a:r>
          </a:p>
        </p:txBody>
      </p:sp>
      <p:pic>
        <p:nvPicPr>
          <p:cNvPr id="63496" name="Picture 11" descr="D:\Pickup Figures\Ch05\Ch05\evans5e_ch05_09.jpg"/>
          <p:cNvPicPr>
            <a:picLocks noChangeAspect="1" noChangeArrowheads="1"/>
          </p:cNvPicPr>
          <p:nvPr/>
        </p:nvPicPr>
        <p:blipFill>
          <a:blip r:embed="rId5" cstate="screen"/>
          <a:srcRect/>
          <a:stretch>
            <a:fillRect/>
          </a:stretch>
        </p:blipFill>
        <p:spPr bwMode="auto">
          <a:xfrm>
            <a:off x="7049690" y="3279577"/>
            <a:ext cx="1637110" cy="964187"/>
          </a:xfrm>
          <a:prstGeom prst="rect">
            <a:avLst/>
          </a:prstGeom>
          <a:noFill/>
          <a:ln w="9525">
            <a:noFill/>
            <a:miter lim="800000"/>
            <a:headEnd/>
            <a:tailEnd/>
          </a:ln>
        </p:spPr>
      </p:pic>
      <p:sp>
        <p:nvSpPr>
          <p:cNvPr id="10" name="Rectangle 9"/>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47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p:cNvSpPr>
            <a:spLocks noGrp="1"/>
          </p:cNvSpPr>
          <p:nvPr>
            <p:ph type="sldNum" sz="quarter" idx="12"/>
          </p:nvPr>
        </p:nvSpPr>
        <p:spPr>
          <a:noFill/>
        </p:spPr>
        <p:txBody>
          <a:bodyPr/>
          <a:lstStyle/>
          <a:p>
            <a:fld id="{8133A57C-C447-4979-A6F1-15EFE690278A}" type="slidenum">
              <a:rPr lang="en-US" smtClean="0"/>
              <a:pPr/>
              <a:t>10</a:t>
            </a:fld>
            <a:endParaRPr lang="en-US" smtClean="0"/>
          </a:p>
        </p:txBody>
      </p:sp>
      <p:sp>
        <p:nvSpPr>
          <p:cNvPr id="79878" name="Rectangle 6"/>
          <p:cNvSpPr>
            <a:spLocks noGrp="1" noChangeArrowheads="1"/>
          </p:cNvSpPr>
          <p:nvPr>
            <p:ph type="title"/>
          </p:nvPr>
        </p:nvSpPr>
        <p:spPr/>
        <p:txBody>
          <a:bodyPr/>
          <a:lstStyle/>
          <a:p>
            <a:pPr eaLnBrk="1" hangingPunct="1">
              <a:defRPr/>
            </a:pPr>
            <a:r>
              <a:rPr lang="en-US" dirty="0"/>
              <a:t>Processor Management</a:t>
            </a:r>
          </a:p>
        </p:txBody>
      </p:sp>
      <p:sp>
        <p:nvSpPr>
          <p:cNvPr id="79879" name="Rectangle 7"/>
          <p:cNvSpPr>
            <a:spLocks noGrp="1" noChangeArrowheads="1"/>
          </p:cNvSpPr>
          <p:nvPr>
            <p:ph type="body" idx="1"/>
          </p:nvPr>
        </p:nvSpPr>
        <p:spPr/>
        <p:txBody>
          <a:bodyPr/>
          <a:lstStyle/>
          <a:p>
            <a:pPr eaLnBrk="1" hangingPunct="1">
              <a:defRPr/>
            </a:pPr>
            <a:r>
              <a:rPr lang="en-US" dirty="0" smtClean="0">
                <a:effectLst/>
              </a:rPr>
              <a:t>Controls the timing of events the processor works on</a:t>
            </a:r>
          </a:p>
          <a:p>
            <a:pPr lvl="1" eaLnBrk="1" hangingPunct="1">
              <a:defRPr/>
            </a:pPr>
            <a:r>
              <a:rPr lang="en-US" dirty="0" smtClean="0">
                <a:effectLst/>
              </a:rPr>
              <a:t>Interrupts</a:t>
            </a:r>
          </a:p>
          <a:p>
            <a:pPr lvl="1" eaLnBrk="1" hangingPunct="1">
              <a:defRPr/>
            </a:pPr>
            <a:r>
              <a:rPr lang="en-US" dirty="0" smtClean="0">
                <a:effectLst/>
              </a:rPr>
              <a:t>Interrupt handler</a:t>
            </a:r>
          </a:p>
          <a:p>
            <a:pPr lvl="1" eaLnBrk="1" hangingPunct="1">
              <a:defRPr/>
            </a:pPr>
            <a:r>
              <a:rPr lang="en-US" dirty="0" smtClean="0">
                <a:effectLst/>
              </a:rPr>
              <a:t>Interrupt table</a:t>
            </a:r>
          </a:p>
          <a:p>
            <a:pPr lvl="1" eaLnBrk="1" hangingPunct="1">
              <a:defRPr/>
            </a:pPr>
            <a:r>
              <a:rPr lang="en-US" dirty="0" smtClean="0">
                <a:effectLst/>
              </a:rPr>
              <a:t>Stack </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33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67586" name="Slide Number Placeholder 5"/>
          <p:cNvSpPr>
            <a:spLocks noGrp="1"/>
          </p:cNvSpPr>
          <p:nvPr>
            <p:ph type="sldNum" sz="quarter" idx="12"/>
          </p:nvPr>
        </p:nvSpPr>
        <p:spPr>
          <a:noFill/>
        </p:spPr>
        <p:txBody>
          <a:bodyPr/>
          <a:lstStyle/>
          <a:p>
            <a:fld id="{305D5E7B-5AFB-4FD9-92A4-A0D57805AEE0}" type="slidenum">
              <a:rPr lang="en-US" smtClean="0"/>
              <a:pPr/>
              <a:t>11</a:t>
            </a:fld>
            <a:endParaRPr lang="en-US" smtClean="0"/>
          </a:p>
        </p:txBody>
      </p:sp>
      <p:grpSp>
        <p:nvGrpSpPr>
          <p:cNvPr id="2" name="Group 2"/>
          <p:cNvGrpSpPr>
            <a:grpSpLocks/>
          </p:cNvGrpSpPr>
          <p:nvPr/>
        </p:nvGrpSpPr>
        <p:grpSpPr bwMode="auto">
          <a:xfrm>
            <a:off x="4023123" y="2170510"/>
            <a:ext cx="1535906" cy="1388269"/>
            <a:chOff x="2419" y="1842"/>
            <a:chExt cx="1290" cy="1174"/>
          </a:xfrm>
        </p:grpSpPr>
        <p:pic>
          <p:nvPicPr>
            <p:cNvPr id="67610" name="Picture 3" descr="02_18"/>
            <p:cNvPicPr>
              <a:picLocks noChangeAspect="1" noChangeArrowheads="1"/>
            </p:cNvPicPr>
            <p:nvPr/>
          </p:nvPicPr>
          <p:blipFill>
            <a:blip r:embed="rId3"/>
            <a:srcRect/>
            <a:stretch>
              <a:fillRect/>
            </a:stretch>
          </p:blipFill>
          <p:spPr bwMode="auto">
            <a:xfrm>
              <a:off x="2419" y="1842"/>
              <a:ext cx="1290" cy="1174"/>
            </a:xfrm>
            <a:prstGeom prst="rect">
              <a:avLst/>
            </a:prstGeom>
            <a:noFill/>
            <a:ln w="9525">
              <a:noFill/>
              <a:miter lim="800000"/>
              <a:headEnd/>
              <a:tailEnd/>
            </a:ln>
          </p:spPr>
        </p:pic>
        <p:pic>
          <p:nvPicPr>
            <p:cNvPr id="67611" name="Picture 4" descr="02_18"/>
            <p:cNvPicPr>
              <a:picLocks noChangeAspect="1" noChangeArrowheads="1"/>
            </p:cNvPicPr>
            <p:nvPr/>
          </p:nvPicPr>
          <p:blipFill>
            <a:blip r:embed="rId4"/>
            <a:srcRect/>
            <a:stretch>
              <a:fillRect/>
            </a:stretch>
          </p:blipFill>
          <p:spPr bwMode="auto">
            <a:xfrm>
              <a:off x="3079" y="2467"/>
              <a:ext cx="249" cy="221"/>
            </a:xfrm>
            <a:prstGeom prst="rect">
              <a:avLst/>
            </a:prstGeom>
            <a:noFill/>
            <a:ln w="9525">
              <a:noFill/>
              <a:miter lim="800000"/>
              <a:headEnd/>
              <a:tailEnd/>
            </a:ln>
          </p:spPr>
        </p:pic>
      </p:grpSp>
      <p:grpSp>
        <p:nvGrpSpPr>
          <p:cNvPr id="3" name="Group 5"/>
          <p:cNvGrpSpPr>
            <a:grpSpLocks/>
          </p:cNvGrpSpPr>
          <p:nvPr/>
        </p:nvGrpSpPr>
        <p:grpSpPr bwMode="auto">
          <a:xfrm>
            <a:off x="2400300" y="2160985"/>
            <a:ext cx="1503760" cy="1389459"/>
            <a:chOff x="240" y="2947"/>
            <a:chExt cx="1263" cy="1149"/>
          </a:xfrm>
        </p:grpSpPr>
        <p:pic>
          <p:nvPicPr>
            <p:cNvPr id="67608" name="Picture 6" descr="02_18"/>
            <p:cNvPicPr>
              <a:picLocks noChangeAspect="1" noChangeArrowheads="1"/>
            </p:cNvPicPr>
            <p:nvPr/>
          </p:nvPicPr>
          <p:blipFill>
            <a:blip r:embed="rId3"/>
            <a:srcRect/>
            <a:stretch>
              <a:fillRect/>
            </a:stretch>
          </p:blipFill>
          <p:spPr bwMode="auto">
            <a:xfrm>
              <a:off x="240" y="2947"/>
              <a:ext cx="1263" cy="1149"/>
            </a:xfrm>
            <a:prstGeom prst="rect">
              <a:avLst/>
            </a:prstGeom>
            <a:noFill/>
            <a:ln w="9525">
              <a:noFill/>
              <a:miter lim="800000"/>
              <a:headEnd/>
              <a:tailEnd/>
            </a:ln>
          </p:spPr>
        </p:pic>
        <p:pic>
          <p:nvPicPr>
            <p:cNvPr id="67609" name="Picture 7" descr="02_18"/>
            <p:cNvPicPr>
              <a:picLocks noChangeAspect="1" noChangeArrowheads="1"/>
            </p:cNvPicPr>
            <p:nvPr/>
          </p:nvPicPr>
          <p:blipFill>
            <a:blip r:embed="rId4"/>
            <a:srcRect/>
            <a:stretch>
              <a:fillRect/>
            </a:stretch>
          </p:blipFill>
          <p:spPr bwMode="auto">
            <a:xfrm>
              <a:off x="870" y="3571"/>
              <a:ext cx="249" cy="221"/>
            </a:xfrm>
            <a:prstGeom prst="rect">
              <a:avLst/>
            </a:prstGeom>
            <a:noFill/>
            <a:ln w="9525">
              <a:noFill/>
              <a:miter lim="800000"/>
              <a:headEnd/>
              <a:tailEnd/>
            </a:ln>
          </p:spPr>
        </p:pic>
      </p:grpSp>
      <p:pic>
        <p:nvPicPr>
          <p:cNvPr id="80904" name="Picture 8" descr="post office"/>
          <p:cNvPicPr>
            <a:picLocks noChangeAspect="1" noChangeArrowheads="1"/>
          </p:cNvPicPr>
          <p:nvPr/>
        </p:nvPicPr>
        <p:blipFill>
          <a:blip r:embed="rId5"/>
          <a:srcRect/>
          <a:stretch>
            <a:fillRect/>
          </a:stretch>
        </p:blipFill>
        <p:spPr bwMode="auto">
          <a:xfrm>
            <a:off x="5654279" y="2169319"/>
            <a:ext cx="1545431" cy="1391841"/>
          </a:xfrm>
          <a:prstGeom prst="rect">
            <a:avLst/>
          </a:prstGeom>
          <a:noFill/>
          <a:ln w="9525">
            <a:noFill/>
            <a:miter lim="800000"/>
            <a:headEnd/>
            <a:tailEnd/>
          </a:ln>
        </p:spPr>
      </p:pic>
      <p:sp>
        <p:nvSpPr>
          <p:cNvPr id="80905" name="Rectangle 9"/>
          <p:cNvSpPr>
            <a:spLocks noGrp="1" noChangeArrowheads="1"/>
          </p:cNvSpPr>
          <p:nvPr>
            <p:ph type="title"/>
          </p:nvPr>
        </p:nvSpPr>
        <p:spPr/>
        <p:txBody>
          <a:bodyPr/>
          <a:lstStyle/>
          <a:p>
            <a:pPr eaLnBrk="1" hangingPunct="1">
              <a:defRPr/>
            </a:pPr>
            <a:r>
              <a:rPr lang="en-US"/>
              <a:t>Memory and Storage Management</a:t>
            </a:r>
          </a:p>
        </p:txBody>
      </p:sp>
      <p:sp>
        <p:nvSpPr>
          <p:cNvPr id="80906" name="Rectangle 10"/>
          <p:cNvSpPr>
            <a:spLocks noGrp="1" noChangeArrowheads="1"/>
          </p:cNvSpPr>
          <p:nvPr>
            <p:ph type="body" idx="1"/>
          </p:nvPr>
        </p:nvSpPr>
        <p:spPr>
          <a:xfrm>
            <a:off x="457200" y="1063229"/>
            <a:ext cx="8229600" cy="3531394"/>
          </a:xfrm>
        </p:spPr>
        <p:txBody>
          <a:bodyPr/>
          <a:lstStyle/>
          <a:p>
            <a:pPr eaLnBrk="1" hangingPunct="1">
              <a:defRPr/>
            </a:pPr>
            <a:r>
              <a:rPr lang="en-US" dirty="0" smtClean="0">
                <a:effectLst/>
              </a:rPr>
              <a:t>The operating system allocates space in RAM for instructions and data.</a:t>
            </a:r>
          </a:p>
        </p:txBody>
      </p:sp>
      <p:pic>
        <p:nvPicPr>
          <p:cNvPr id="80907" name="Picture 11" descr="02_18"/>
          <p:cNvPicPr>
            <a:picLocks noChangeAspect="1" noChangeArrowheads="1"/>
          </p:cNvPicPr>
          <p:nvPr/>
        </p:nvPicPr>
        <p:blipFill>
          <a:blip r:embed="rId6"/>
          <a:srcRect/>
          <a:stretch>
            <a:fillRect/>
          </a:stretch>
        </p:blipFill>
        <p:spPr bwMode="auto">
          <a:xfrm>
            <a:off x="5132785" y="2334816"/>
            <a:ext cx="290513" cy="217884"/>
          </a:xfrm>
          <a:prstGeom prst="rect">
            <a:avLst/>
          </a:prstGeom>
          <a:noFill/>
          <a:ln w="9525">
            <a:noFill/>
            <a:miter lim="800000"/>
            <a:headEnd/>
            <a:tailEnd/>
          </a:ln>
        </p:spPr>
      </p:pic>
      <p:pic>
        <p:nvPicPr>
          <p:cNvPr id="80908" name="Picture 12" descr="02_18"/>
          <p:cNvPicPr>
            <a:picLocks noChangeAspect="1" noChangeArrowheads="1"/>
          </p:cNvPicPr>
          <p:nvPr/>
        </p:nvPicPr>
        <p:blipFill>
          <a:blip r:embed="rId6"/>
          <a:srcRect/>
          <a:stretch>
            <a:fillRect/>
          </a:stretch>
        </p:blipFill>
        <p:spPr bwMode="auto">
          <a:xfrm>
            <a:off x="4789885" y="2341960"/>
            <a:ext cx="295275" cy="221456"/>
          </a:xfrm>
          <a:prstGeom prst="rect">
            <a:avLst/>
          </a:prstGeom>
          <a:noFill/>
          <a:ln w="9525">
            <a:noFill/>
            <a:miter lim="800000"/>
            <a:headEnd/>
            <a:tailEnd/>
          </a:ln>
        </p:spPr>
      </p:pic>
      <p:pic>
        <p:nvPicPr>
          <p:cNvPr id="80909" name="Picture 13" descr="02_18"/>
          <p:cNvPicPr>
            <a:picLocks noChangeAspect="1" noChangeArrowheads="1"/>
          </p:cNvPicPr>
          <p:nvPr/>
        </p:nvPicPr>
        <p:blipFill>
          <a:blip r:embed="rId6"/>
          <a:srcRect/>
          <a:stretch>
            <a:fillRect/>
          </a:stretch>
        </p:blipFill>
        <p:spPr bwMode="auto">
          <a:xfrm>
            <a:off x="2491978" y="2947988"/>
            <a:ext cx="280988" cy="210741"/>
          </a:xfrm>
          <a:prstGeom prst="rect">
            <a:avLst/>
          </a:prstGeom>
          <a:noFill/>
          <a:ln w="9525">
            <a:noFill/>
            <a:miter lim="800000"/>
            <a:headEnd/>
            <a:tailEnd/>
          </a:ln>
        </p:spPr>
      </p:pic>
      <p:pic>
        <p:nvPicPr>
          <p:cNvPr id="80910" name="Picture 14" descr="02_18"/>
          <p:cNvPicPr>
            <a:picLocks noChangeAspect="1" noChangeArrowheads="1"/>
          </p:cNvPicPr>
          <p:nvPr/>
        </p:nvPicPr>
        <p:blipFill>
          <a:blip r:embed="rId6"/>
          <a:srcRect/>
          <a:stretch>
            <a:fillRect/>
          </a:stretch>
        </p:blipFill>
        <p:spPr bwMode="auto">
          <a:xfrm>
            <a:off x="3508772" y="2938463"/>
            <a:ext cx="295275" cy="221456"/>
          </a:xfrm>
          <a:prstGeom prst="rect">
            <a:avLst/>
          </a:prstGeom>
          <a:noFill/>
          <a:ln w="9525">
            <a:noFill/>
            <a:miter lim="800000"/>
            <a:headEnd/>
            <a:tailEnd/>
          </a:ln>
        </p:spPr>
      </p:pic>
      <p:pic>
        <p:nvPicPr>
          <p:cNvPr id="80911" name="Picture 15" descr="02_18"/>
          <p:cNvPicPr>
            <a:picLocks noChangeAspect="1" noChangeArrowheads="1"/>
          </p:cNvPicPr>
          <p:nvPr/>
        </p:nvPicPr>
        <p:blipFill>
          <a:blip r:embed="rId6"/>
          <a:srcRect/>
          <a:stretch>
            <a:fillRect/>
          </a:stretch>
        </p:blipFill>
        <p:spPr bwMode="auto">
          <a:xfrm>
            <a:off x="2800351" y="2961085"/>
            <a:ext cx="278606" cy="209550"/>
          </a:xfrm>
          <a:prstGeom prst="rect">
            <a:avLst/>
          </a:prstGeom>
          <a:noFill/>
          <a:ln w="9525">
            <a:noFill/>
            <a:miter lim="800000"/>
            <a:headEnd/>
            <a:tailEnd/>
          </a:ln>
        </p:spPr>
      </p:pic>
      <p:sp>
        <p:nvSpPr>
          <p:cNvPr id="80912" name="Text Box 16"/>
          <p:cNvSpPr txBox="1">
            <a:spLocks noChangeArrowheads="1"/>
          </p:cNvSpPr>
          <p:nvPr/>
        </p:nvSpPr>
        <p:spPr bwMode="auto">
          <a:xfrm>
            <a:off x="1302544" y="2730104"/>
            <a:ext cx="1097756" cy="323165"/>
          </a:xfrm>
          <a:prstGeom prst="rect">
            <a:avLst/>
          </a:prstGeom>
          <a:noFill/>
          <a:ln w="9525">
            <a:noFill/>
            <a:miter lim="800000"/>
            <a:headEnd/>
            <a:tailEnd/>
          </a:ln>
        </p:spPr>
        <p:txBody>
          <a:bodyPr>
            <a:spAutoFit/>
          </a:bodyPr>
          <a:lstStyle/>
          <a:p>
            <a:pPr algn="ctr">
              <a:spcBef>
                <a:spcPct val="50000"/>
              </a:spcBef>
            </a:pPr>
            <a:r>
              <a:rPr lang="en-US" sz="1500" b="1">
                <a:solidFill>
                  <a:srgbClr val="FFFBDD"/>
                </a:solidFill>
                <a:latin typeface="Verdana" pitchFamily="34" charset="0"/>
              </a:rPr>
              <a:t>RAM</a:t>
            </a:r>
          </a:p>
        </p:txBody>
      </p:sp>
      <p:pic>
        <p:nvPicPr>
          <p:cNvPr id="80914" name="Picture 18" descr="02_18"/>
          <p:cNvPicPr>
            <a:picLocks noChangeAspect="1" noChangeArrowheads="1"/>
          </p:cNvPicPr>
          <p:nvPr/>
        </p:nvPicPr>
        <p:blipFill>
          <a:blip r:embed="rId7"/>
          <a:srcRect/>
          <a:stretch>
            <a:fillRect/>
          </a:stretch>
        </p:blipFill>
        <p:spPr bwMode="auto">
          <a:xfrm>
            <a:off x="4057650" y="2327673"/>
            <a:ext cx="302419" cy="248840"/>
          </a:xfrm>
          <a:prstGeom prst="rect">
            <a:avLst/>
          </a:prstGeom>
          <a:noFill/>
          <a:ln w="9525">
            <a:noFill/>
            <a:miter lim="800000"/>
            <a:headEnd/>
            <a:tailEnd/>
          </a:ln>
        </p:spPr>
      </p:pic>
      <p:pic>
        <p:nvPicPr>
          <p:cNvPr id="80915" name="Picture 19" descr="02_18"/>
          <p:cNvPicPr>
            <a:picLocks noChangeAspect="1" noChangeArrowheads="1"/>
          </p:cNvPicPr>
          <p:nvPr/>
        </p:nvPicPr>
        <p:blipFill>
          <a:blip r:embed="rId6"/>
          <a:srcRect/>
          <a:stretch>
            <a:fillRect/>
          </a:stretch>
        </p:blipFill>
        <p:spPr bwMode="auto">
          <a:xfrm>
            <a:off x="4458891" y="2341960"/>
            <a:ext cx="295275" cy="221456"/>
          </a:xfrm>
          <a:prstGeom prst="rect">
            <a:avLst/>
          </a:prstGeom>
          <a:noFill/>
          <a:ln w="9525">
            <a:noFill/>
            <a:miter lim="800000"/>
            <a:headEnd/>
            <a:tailEnd/>
          </a:ln>
        </p:spPr>
      </p:pic>
      <p:sp>
        <p:nvSpPr>
          <p:cNvPr id="80916" name="Line 20"/>
          <p:cNvSpPr>
            <a:spLocks noChangeShapeType="1"/>
          </p:cNvSpPr>
          <p:nvPr/>
        </p:nvSpPr>
        <p:spPr bwMode="auto">
          <a:xfrm flipV="1">
            <a:off x="5292328" y="3999310"/>
            <a:ext cx="22622" cy="548878"/>
          </a:xfrm>
          <a:prstGeom prst="line">
            <a:avLst/>
          </a:prstGeom>
          <a:noFill/>
          <a:ln w="101600">
            <a:solidFill>
              <a:srgbClr val="FFFF00"/>
            </a:solidFill>
            <a:round/>
            <a:headEnd/>
            <a:tailEnd type="triangle" w="med" len="med"/>
          </a:ln>
        </p:spPr>
        <p:txBody>
          <a:bodyPr/>
          <a:lstStyle/>
          <a:p>
            <a:endParaRPr lang="en-US" sz="1350"/>
          </a:p>
        </p:txBody>
      </p:sp>
      <p:sp>
        <p:nvSpPr>
          <p:cNvPr id="80917" name="Line 21"/>
          <p:cNvSpPr>
            <a:spLocks noChangeShapeType="1"/>
          </p:cNvSpPr>
          <p:nvPr/>
        </p:nvSpPr>
        <p:spPr bwMode="auto">
          <a:xfrm flipV="1">
            <a:off x="4926807" y="3988594"/>
            <a:ext cx="22622" cy="548879"/>
          </a:xfrm>
          <a:prstGeom prst="line">
            <a:avLst/>
          </a:prstGeom>
          <a:noFill/>
          <a:ln w="101600">
            <a:solidFill>
              <a:srgbClr val="FFFF00"/>
            </a:solidFill>
            <a:round/>
            <a:headEnd/>
            <a:tailEnd type="triangle" w="med" len="med"/>
          </a:ln>
        </p:spPr>
        <p:txBody>
          <a:bodyPr/>
          <a:lstStyle/>
          <a:p>
            <a:endParaRPr lang="en-US" sz="1350"/>
          </a:p>
        </p:txBody>
      </p:sp>
      <p:sp>
        <p:nvSpPr>
          <p:cNvPr id="80918" name="Line 22"/>
          <p:cNvSpPr>
            <a:spLocks noChangeShapeType="1"/>
          </p:cNvSpPr>
          <p:nvPr/>
        </p:nvSpPr>
        <p:spPr bwMode="auto">
          <a:xfrm flipV="1">
            <a:off x="4629151" y="3976687"/>
            <a:ext cx="22622" cy="548879"/>
          </a:xfrm>
          <a:prstGeom prst="line">
            <a:avLst/>
          </a:prstGeom>
          <a:noFill/>
          <a:ln w="101600">
            <a:solidFill>
              <a:srgbClr val="FFFF00"/>
            </a:solidFill>
            <a:round/>
            <a:headEnd/>
            <a:tailEnd type="triangle" w="med" len="med"/>
          </a:ln>
        </p:spPr>
        <p:txBody>
          <a:bodyPr/>
          <a:lstStyle/>
          <a:p>
            <a:endParaRPr lang="en-US" sz="1350"/>
          </a:p>
        </p:txBody>
      </p:sp>
      <p:sp>
        <p:nvSpPr>
          <p:cNvPr id="80919" name="Line 23"/>
          <p:cNvSpPr>
            <a:spLocks noChangeShapeType="1"/>
          </p:cNvSpPr>
          <p:nvPr/>
        </p:nvSpPr>
        <p:spPr bwMode="auto">
          <a:xfrm flipV="1">
            <a:off x="4230291" y="3965973"/>
            <a:ext cx="22622" cy="548878"/>
          </a:xfrm>
          <a:prstGeom prst="line">
            <a:avLst/>
          </a:prstGeom>
          <a:noFill/>
          <a:ln w="101600">
            <a:solidFill>
              <a:srgbClr val="FFFF00"/>
            </a:solidFill>
            <a:round/>
            <a:headEnd/>
            <a:tailEnd type="triangle" w="med" len="med"/>
          </a:ln>
        </p:spPr>
        <p:txBody>
          <a:bodyPr/>
          <a:lstStyle/>
          <a:p>
            <a:endParaRPr lang="en-US" sz="1350"/>
          </a:p>
        </p:txBody>
      </p:sp>
      <p:sp>
        <p:nvSpPr>
          <p:cNvPr id="80920" name="Line 24"/>
          <p:cNvSpPr>
            <a:spLocks noChangeShapeType="1"/>
          </p:cNvSpPr>
          <p:nvPr/>
        </p:nvSpPr>
        <p:spPr bwMode="auto">
          <a:xfrm flipH="1" flipV="1">
            <a:off x="4663679" y="4181476"/>
            <a:ext cx="457200" cy="411956"/>
          </a:xfrm>
          <a:prstGeom prst="line">
            <a:avLst/>
          </a:prstGeom>
          <a:noFill/>
          <a:ln w="101600">
            <a:solidFill>
              <a:srgbClr val="FFFF00"/>
            </a:solidFill>
            <a:round/>
            <a:headEnd/>
            <a:tailEnd type="triangle" w="med" len="med"/>
          </a:ln>
        </p:spPr>
        <p:txBody>
          <a:bodyPr/>
          <a:lstStyle/>
          <a:p>
            <a:endParaRPr lang="en-US" sz="1350"/>
          </a:p>
        </p:txBody>
      </p:sp>
      <p:sp>
        <p:nvSpPr>
          <p:cNvPr id="80921" name="Line 25"/>
          <p:cNvSpPr>
            <a:spLocks noChangeShapeType="1"/>
          </p:cNvSpPr>
          <p:nvPr/>
        </p:nvSpPr>
        <p:spPr bwMode="auto">
          <a:xfrm flipH="1" flipV="1">
            <a:off x="4355307" y="4271962"/>
            <a:ext cx="479822" cy="366713"/>
          </a:xfrm>
          <a:prstGeom prst="line">
            <a:avLst/>
          </a:prstGeom>
          <a:noFill/>
          <a:ln w="101600">
            <a:solidFill>
              <a:srgbClr val="FFFF00"/>
            </a:solidFill>
            <a:round/>
            <a:headEnd/>
            <a:tailEnd type="triangle" w="med" len="med"/>
          </a:ln>
        </p:spPr>
        <p:txBody>
          <a:bodyPr/>
          <a:lstStyle/>
          <a:p>
            <a:endParaRPr lang="en-US" sz="1350"/>
          </a:p>
        </p:txBody>
      </p:sp>
      <p:sp>
        <p:nvSpPr>
          <p:cNvPr id="80922" name="Line 26"/>
          <p:cNvSpPr>
            <a:spLocks noChangeShapeType="1"/>
          </p:cNvSpPr>
          <p:nvPr/>
        </p:nvSpPr>
        <p:spPr bwMode="auto">
          <a:xfrm flipH="1" flipV="1">
            <a:off x="4057650" y="4204098"/>
            <a:ext cx="457200" cy="411956"/>
          </a:xfrm>
          <a:prstGeom prst="line">
            <a:avLst/>
          </a:prstGeom>
          <a:noFill/>
          <a:ln w="101600">
            <a:solidFill>
              <a:srgbClr val="FFFF00"/>
            </a:solidFill>
            <a:round/>
            <a:headEnd/>
            <a:tailEnd type="triangle" w="med" len="med"/>
          </a:ln>
        </p:spPr>
        <p:txBody>
          <a:bodyPr/>
          <a:lstStyle/>
          <a:p>
            <a:endParaRPr lang="en-US" sz="1350"/>
          </a:p>
        </p:txBody>
      </p:sp>
      <p:sp>
        <p:nvSpPr>
          <p:cNvPr id="80923" name="Oval 27"/>
          <p:cNvSpPr>
            <a:spLocks noChangeArrowheads="1"/>
          </p:cNvSpPr>
          <p:nvPr/>
        </p:nvSpPr>
        <p:spPr bwMode="auto">
          <a:xfrm>
            <a:off x="3900487" y="3851671"/>
            <a:ext cx="2014891" cy="915591"/>
          </a:xfrm>
          <a:prstGeom prst="ellipse">
            <a:avLst/>
          </a:prstGeom>
          <a:solidFill>
            <a:schemeClr val="bg1"/>
          </a:solidFill>
          <a:ln w="9525">
            <a:round/>
            <a:headEnd/>
            <a:tailEnd/>
          </a:ln>
          <a:scene3d>
            <a:camera prst="legacyPerspectiveTopRight"/>
            <a:lightRig rig="legacyFlat4" dir="t"/>
          </a:scene3d>
          <a:sp3d extrusionH="887400" prstMaterial="legacyMatte">
            <a:bevelT w="13500" h="13500" prst="angle"/>
            <a:bevelB w="13500" h="13500" prst="angle"/>
            <a:extrusionClr>
              <a:srgbClr val="990033"/>
            </a:extrusionClr>
          </a:sp3d>
        </p:spPr>
        <p:txBody>
          <a:bodyPr anchor="ctr">
            <a:flatTx/>
          </a:bodyPr>
          <a:lstStyle/>
          <a:p>
            <a:pPr algn="ctr"/>
            <a:r>
              <a:rPr lang="en-US" sz="1500" b="1" dirty="0">
                <a:latin typeface="Verdana" pitchFamily="34" charset="0"/>
              </a:rPr>
              <a:t>Operating       System</a:t>
            </a:r>
          </a:p>
        </p:txBody>
      </p:sp>
      <p:sp>
        <p:nvSpPr>
          <p:cNvPr id="29" name="Rectangle 28"/>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631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0912"/>
                                        </p:tgtEl>
                                        <p:attrNameLst>
                                          <p:attrName>style.visibility</p:attrName>
                                        </p:attrNameLst>
                                      </p:cBhvr>
                                      <p:to>
                                        <p:strVal val="visible"/>
                                      </p:to>
                                    </p:set>
                                    <p:animEffect transition="in" filter="fade">
                                      <p:cBhvr>
                                        <p:cTn id="7" dur="2000"/>
                                        <p:tgtEl>
                                          <p:spTgt spid="80912"/>
                                        </p:tgtEl>
                                      </p:cBhvr>
                                    </p:animEffect>
                                  </p:childTnLst>
                                </p:cTn>
                              </p:par>
                            </p:childTnLst>
                          </p:cTn>
                        </p:par>
                        <p:par>
                          <p:cTn id="8" fill="hold">
                            <p:stCondLst>
                              <p:cond delay="20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2" presetClass="entr" presetSubtype="4"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lide(fromBottom)">
                                      <p:cBhvr>
                                        <p:cTn id="14" dur="500"/>
                                        <p:tgtEl>
                                          <p:spTgt spid="2"/>
                                        </p:tgtEl>
                                      </p:cBhvr>
                                    </p:animEffect>
                                  </p:childTnLst>
                                </p:cTn>
                              </p:par>
                              <p:par>
                                <p:cTn id="15" presetID="12" presetClass="entr" presetSubtype="4" fill="hold" nodeType="withEffect">
                                  <p:stCondLst>
                                    <p:cond delay="0"/>
                                  </p:stCondLst>
                                  <p:childTnLst>
                                    <p:set>
                                      <p:cBhvr>
                                        <p:cTn id="16" dur="1" fill="hold">
                                          <p:stCondLst>
                                            <p:cond delay="0"/>
                                          </p:stCondLst>
                                        </p:cTn>
                                        <p:tgtEl>
                                          <p:spTgt spid="80904"/>
                                        </p:tgtEl>
                                        <p:attrNameLst>
                                          <p:attrName>style.visibility</p:attrName>
                                        </p:attrNameLst>
                                      </p:cBhvr>
                                      <p:to>
                                        <p:strVal val="visible"/>
                                      </p:to>
                                    </p:set>
                                    <p:animEffect transition="in" filter="slide(fromBottom)">
                                      <p:cBhvr>
                                        <p:cTn id="17" dur="500"/>
                                        <p:tgtEl>
                                          <p:spTgt spid="80904"/>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80923"/>
                                        </p:tgtEl>
                                        <p:attrNameLst>
                                          <p:attrName>style.visibility</p:attrName>
                                        </p:attrNameLst>
                                      </p:cBhvr>
                                      <p:to>
                                        <p:strVal val="visible"/>
                                      </p:to>
                                    </p:set>
                                    <p:animEffect transition="in" filter="fade">
                                      <p:cBhvr>
                                        <p:cTn id="21" dur="2000"/>
                                        <p:tgtEl>
                                          <p:spTgt spid="80923"/>
                                        </p:tgtEl>
                                      </p:cBhvr>
                                    </p:animEffect>
                                  </p:childTnLst>
                                </p:cTn>
                              </p:par>
                            </p:childTnLst>
                          </p:cTn>
                        </p:par>
                        <p:par>
                          <p:cTn id="22" fill="hold">
                            <p:stCondLst>
                              <p:cond delay="4500"/>
                            </p:stCondLst>
                            <p:childTnLst>
                              <p:par>
                                <p:cTn id="23" presetID="1" presetClass="entr" presetSubtype="0" fill="hold" grpId="0" nodeType="afterEffect">
                                  <p:stCondLst>
                                    <p:cond delay="0"/>
                                  </p:stCondLst>
                                  <p:childTnLst>
                                    <p:set>
                                      <p:cBhvr>
                                        <p:cTn id="24" dur="1" fill="hold">
                                          <p:stCondLst>
                                            <p:cond delay="0"/>
                                          </p:stCondLst>
                                        </p:cTn>
                                        <p:tgtEl>
                                          <p:spTgt spid="80916"/>
                                        </p:tgtEl>
                                        <p:attrNameLst>
                                          <p:attrName>style.visibility</p:attrName>
                                        </p:attrNameLst>
                                      </p:cBhvr>
                                      <p:to>
                                        <p:strVal val="visible"/>
                                      </p:to>
                                    </p:set>
                                  </p:childTnLst>
                                </p:cTn>
                              </p:par>
                            </p:childTnLst>
                          </p:cTn>
                        </p:par>
                        <p:par>
                          <p:cTn id="25" fill="hold">
                            <p:stCondLst>
                              <p:cond delay="4500"/>
                            </p:stCondLst>
                            <p:childTnLst>
                              <p:par>
                                <p:cTn id="26" presetID="64" presetClass="path" presetSubtype="0" accel="50000" decel="50000" fill="remove" grpId="1" nodeType="afterEffect">
                                  <p:stCondLst>
                                    <p:cond delay="0"/>
                                  </p:stCondLst>
                                  <p:childTnLst>
                                    <p:animMotion origin="layout" path="M 2.77778E-6 0.01342 L 2.77778E-6 -0.31991 " pathEditMode="relative" rAng="0" ptsTypes="AA">
                                      <p:cBhvr>
                                        <p:cTn id="27" dur="2000" fill="hold"/>
                                        <p:tgtEl>
                                          <p:spTgt spid="80916"/>
                                        </p:tgtEl>
                                        <p:attrNameLst>
                                          <p:attrName>ppt_x</p:attrName>
                                          <p:attrName>ppt_y</p:attrName>
                                        </p:attrNameLst>
                                      </p:cBhvr>
                                      <p:rCtr x="0" y="-167"/>
                                    </p:animMotion>
                                  </p:childTnLst>
                                </p:cTn>
                              </p:par>
                            </p:childTnLst>
                          </p:cTn>
                        </p:par>
                        <p:par>
                          <p:cTn id="28" fill="hold">
                            <p:stCondLst>
                              <p:cond delay="6500"/>
                            </p:stCondLst>
                            <p:childTnLst>
                              <p:par>
                                <p:cTn id="29" presetID="1" presetClass="entr" presetSubtype="0" fill="hold" nodeType="afterEffect">
                                  <p:stCondLst>
                                    <p:cond delay="0"/>
                                  </p:stCondLst>
                                  <p:childTnLst>
                                    <p:set>
                                      <p:cBhvr>
                                        <p:cTn id="30" dur="1" fill="hold">
                                          <p:stCondLst>
                                            <p:cond delay="0"/>
                                          </p:stCondLst>
                                        </p:cTn>
                                        <p:tgtEl>
                                          <p:spTgt spid="80907"/>
                                        </p:tgtEl>
                                        <p:attrNameLst>
                                          <p:attrName>style.visibility</p:attrName>
                                        </p:attrNameLst>
                                      </p:cBhvr>
                                      <p:to>
                                        <p:strVal val="visible"/>
                                      </p:to>
                                    </p:set>
                                  </p:childTnLst>
                                </p:cTn>
                              </p:par>
                            </p:childTnLst>
                          </p:cTn>
                        </p:par>
                        <p:par>
                          <p:cTn id="31" fill="hold">
                            <p:stCondLst>
                              <p:cond delay="6500"/>
                            </p:stCondLst>
                            <p:childTnLst>
                              <p:par>
                                <p:cTn id="32" presetID="1" presetClass="entr" presetSubtype="0" fill="hold" grpId="0" nodeType="afterEffect">
                                  <p:stCondLst>
                                    <p:cond delay="0"/>
                                  </p:stCondLst>
                                  <p:childTnLst>
                                    <p:set>
                                      <p:cBhvr>
                                        <p:cTn id="33" dur="1" fill="hold">
                                          <p:stCondLst>
                                            <p:cond delay="0"/>
                                          </p:stCondLst>
                                        </p:cTn>
                                        <p:tgtEl>
                                          <p:spTgt spid="80917"/>
                                        </p:tgtEl>
                                        <p:attrNameLst>
                                          <p:attrName>style.visibility</p:attrName>
                                        </p:attrNameLst>
                                      </p:cBhvr>
                                      <p:to>
                                        <p:strVal val="visible"/>
                                      </p:to>
                                    </p:set>
                                  </p:childTnLst>
                                </p:cTn>
                              </p:par>
                            </p:childTnLst>
                          </p:cTn>
                        </p:par>
                        <p:par>
                          <p:cTn id="34" fill="hold">
                            <p:stCondLst>
                              <p:cond delay="6500"/>
                            </p:stCondLst>
                            <p:childTnLst>
                              <p:par>
                                <p:cTn id="35" presetID="64" presetClass="path" presetSubtype="0" accel="50000" decel="50000" fill="remove" grpId="1" nodeType="afterEffect">
                                  <p:stCondLst>
                                    <p:cond delay="0"/>
                                  </p:stCondLst>
                                  <p:childTnLst>
                                    <p:animMotion origin="layout" path="M 2.77778E-6 0.01342 L 2.77778E-6 -0.31991 " pathEditMode="relative" rAng="0" ptsTypes="AA">
                                      <p:cBhvr>
                                        <p:cTn id="36" dur="2000" fill="hold"/>
                                        <p:tgtEl>
                                          <p:spTgt spid="80917"/>
                                        </p:tgtEl>
                                        <p:attrNameLst>
                                          <p:attrName>ppt_x</p:attrName>
                                          <p:attrName>ppt_y</p:attrName>
                                        </p:attrNameLst>
                                      </p:cBhvr>
                                      <p:rCtr x="0" y="-167"/>
                                    </p:animMotion>
                                  </p:childTnLst>
                                </p:cTn>
                              </p:par>
                            </p:childTnLst>
                          </p:cTn>
                        </p:par>
                        <p:par>
                          <p:cTn id="37" fill="hold">
                            <p:stCondLst>
                              <p:cond delay="8500"/>
                            </p:stCondLst>
                            <p:childTnLst>
                              <p:par>
                                <p:cTn id="38" presetID="1" presetClass="entr" presetSubtype="0" fill="hold" nodeType="afterEffect">
                                  <p:stCondLst>
                                    <p:cond delay="0"/>
                                  </p:stCondLst>
                                  <p:childTnLst>
                                    <p:set>
                                      <p:cBhvr>
                                        <p:cTn id="39" dur="1" fill="hold">
                                          <p:stCondLst>
                                            <p:cond delay="0"/>
                                          </p:stCondLst>
                                        </p:cTn>
                                        <p:tgtEl>
                                          <p:spTgt spid="80908"/>
                                        </p:tgtEl>
                                        <p:attrNameLst>
                                          <p:attrName>style.visibility</p:attrName>
                                        </p:attrNameLst>
                                      </p:cBhvr>
                                      <p:to>
                                        <p:strVal val="visible"/>
                                      </p:to>
                                    </p:set>
                                  </p:childTnLst>
                                </p:cTn>
                              </p:par>
                            </p:childTnLst>
                          </p:cTn>
                        </p:par>
                        <p:par>
                          <p:cTn id="40" fill="hold">
                            <p:stCondLst>
                              <p:cond delay="8500"/>
                            </p:stCondLst>
                            <p:childTnLst>
                              <p:par>
                                <p:cTn id="41" presetID="1" presetClass="entr" presetSubtype="0" fill="hold" grpId="0" nodeType="afterEffect">
                                  <p:stCondLst>
                                    <p:cond delay="0"/>
                                  </p:stCondLst>
                                  <p:childTnLst>
                                    <p:set>
                                      <p:cBhvr>
                                        <p:cTn id="42" dur="1" fill="hold">
                                          <p:stCondLst>
                                            <p:cond delay="0"/>
                                          </p:stCondLst>
                                        </p:cTn>
                                        <p:tgtEl>
                                          <p:spTgt spid="80918"/>
                                        </p:tgtEl>
                                        <p:attrNameLst>
                                          <p:attrName>style.visibility</p:attrName>
                                        </p:attrNameLst>
                                      </p:cBhvr>
                                      <p:to>
                                        <p:strVal val="visible"/>
                                      </p:to>
                                    </p:set>
                                  </p:childTnLst>
                                </p:cTn>
                              </p:par>
                            </p:childTnLst>
                          </p:cTn>
                        </p:par>
                        <p:par>
                          <p:cTn id="43" fill="hold">
                            <p:stCondLst>
                              <p:cond delay="8500"/>
                            </p:stCondLst>
                            <p:childTnLst>
                              <p:par>
                                <p:cTn id="44" presetID="64" presetClass="path" presetSubtype="0" accel="50000" decel="50000" fill="remove" grpId="1" nodeType="afterEffect">
                                  <p:stCondLst>
                                    <p:cond delay="0"/>
                                  </p:stCondLst>
                                  <p:childTnLst>
                                    <p:animMotion origin="layout" path="M 2.77778E-6 0.01342 L 2.77778E-6 -0.31991 " pathEditMode="relative" rAng="0" ptsTypes="AA">
                                      <p:cBhvr>
                                        <p:cTn id="45" dur="2000" fill="hold"/>
                                        <p:tgtEl>
                                          <p:spTgt spid="80918"/>
                                        </p:tgtEl>
                                        <p:attrNameLst>
                                          <p:attrName>ppt_x</p:attrName>
                                          <p:attrName>ppt_y</p:attrName>
                                        </p:attrNameLst>
                                      </p:cBhvr>
                                      <p:rCtr x="0" y="-167"/>
                                    </p:animMotion>
                                  </p:childTnLst>
                                </p:cTn>
                              </p:par>
                            </p:childTnLst>
                          </p:cTn>
                        </p:par>
                        <p:par>
                          <p:cTn id="46" fill="hold">
                            <p:stCondLst>
                              <p:cond delay="10500"/>
                            </p:stCondLst>
                            <p:childTnLst>
                              <p:par>
                                <p:cTn id="47" presetID="1" presetClass="entr" presetSubtype="0" fill="hold" nodeType="afterEffect">
                                  <p:stCondLst>
                                    <p:cond delay="0"/>
                                  </p:stCondLst>
                                  <p:childTnLst>
                                    <p:set>
                                      <p:cBhvr>
                                        <p:cTn id="48" dur="1" fill="hold">
                                          <p:stCondLst>
                                            <p:cond delay="0"/>
                                          </p:stCondLst>
                                        </p:cTn>
                                        <p:tgtEl>
                                          <p:spTgt spid="80915"/>
                                        </p:tgtEl>
                                        <p:attrNameLst>
                                          <p:attrName>style.visibility</p:attrName>
                                        </p:attrNameLst>
                                      </p:cBhvr>
                                      <p:to>
                                        <p:strVal val="visible"/>
                                      </p:to>
                                    </p:set>
                                  </p:childTnLst>
                                </p:cTn>
                              </p:par>
                            </p:childTnLst>
                          </p:cTn>
                        </p:par>
                        <p:par>
                          <p:cTn id="49" fill="hold">
                            <p:stCondLst>
                              <p:cond delay="10500"/>
                            </p:stCondLst>
                            <p:childTnLst>
                              <p:par>
                                <p:cTn id="50" presetID="1" presetClass="entr" presetSubtype="0" fill="hold" grpId="0" nodeType="afterEffect">
                                  <p:stCondLst>
                                    <p:cond delay="0"/>
                                  </p:stCondLst>
                                  <p:childTnLst>
                                    <p:set>
                                      <p:cBhvr>
                                        <p:cTn id="51" dur="1" fill="hold">
                                          <p:stCondLst>
                                            <p:cond delay="0"/>
                                          </p:stCondLst>
                                        </p:cTn>
                                        <p:tgtEl>
                                          <p:spTgt spid="80919"/>
                                        </p:tgtEl>
                                        <p:attrNameLst>
                                          <p:attrName>style.visibility</p:attrName>
                                        </p:attrNameLst>
                                      </p:cBhvr>
                                      <p:to>
                                        <p:strVal val="visible"/>
                                      </p:to>
                                    </p:set>
                                  </p:childTnLst>
                                </p:cTn>
                              </p:par>
                            </p:childTnLst>
                          </p:cTn>
                        </p:par>
                        <p:par>
                          <p:cTn id="52" fill="hold">
                            <p:stCondLst>
                              <p:cond delay="10500"/>
                            </p:stCondLst>
                            <p:childTnLst>
                              <p:par>
                                <p:cTn id="53" presetID="64" presetClass="path" presetSubtype="0" accel="50000" decel="50000" fill="remove" grpId="1" nodeType="afterEffect">
                                  <p:stCondLst>
                                    <p:cond delay="0"/>
                                  </p:stCondLst>
                                  <p:childTnLst>
                                    <p:animMotion origin="layout" path="M 2.77778E-6 0.01342 L 2.77778E-6 -0.31991 " pathEditMode="relative" rAng="0" ptsTypes="AA">
                                      <p:cBhvr>
                                        <p:cTn id="54" dur="2000" fill="hold"/>
                                        <p:tgtEl>
                                          <p:spTgt spid="80919"/>
                                        </p:tgtEl>
                                        <p:attrNameLst>
                                          <p:attrName>ppt_x</p:attrName>
                                          <p:attrName>ppt_y</p:attrName>
                                        </p:attrNameLst>
                                      </p:cBhvr>
                                      <p:rCtr x="0" y="-167"/>
                                    </p:animMotion>
                                  </p:childTnLst>
                                </p:cTn>
                              </p:par>
                            </p:childTnLst>
                          </p:cTn>
                        </p:par>
                        <p:par>
                          <p:cTn id="55" fill="hold">
                            <p:stCondLst>
                              <p:cond delay="12500"/>
                            </p:stCondLst>
                            <p:childTnLst>
                              <p:par>
                                <p:cTn id="56" presetID="1" presetClass="entr" presetSubtype="0" fill="hold" nodeType="afterEffect">
                                  <p:stCondLst>
                                    <p:cond delay="0"/>
                                  </p:stCondLst>
                                  <p:childTnLst>
                                    <p:set>
                                      <p:cBhvr>
                                        <p:cTn id="57" dur="1" fill="hold">
                                          <p:stCondLst>
                                            <p:cond delay="0"/>
                                          </p:stCondLst>
                                        </p:cTn>
                                        <p:tgtEl>
                                          <p:spTgt spid="80914"/>
                                        </p:tgtEl>
                                        <p:attrNameLst>
                                          <p:attrName>style.visibility</p:attrName>
                                        </p:attrNameLst>
                                      </p:cBhvr>
                                      <p:to>
                                        <p:strVal val="visible"/>
                                      </p:to>
                                    </p:set>
                                  </p:childTnLst>
                                </p:cTn>
                              </p:par>
                            </p:childTnLst>
                          </p:cTn>
                        </p:par>
                        <p:par>
                          <p:cTn id="58" fill="hold">
                            <p:stCondLst>
                              <p:cond delay="12500"/>
                            </p:stCondLst>
                            <p:childTnLst>
                              <p:par>
                                <p:cTn id="59" presetID="1" presetClass="entr" presetSubtype="0" fill="hold" grpId="0" nodeType="afterEffect">
                                  <p:stCondLst>
                                    <p:cond delay="0"/>
                                  </p:stCondLst>
                                  <p:childTnLst>
                                    <p:set>
                                      <p:cBhvr>
                                        <p:cTn id="60" dur="1" fill="hold">
                                          <p:stCondLst>
                                            <p:cond delay="0"/>
                                          </p:stCondLst>
                                        </p:cTn>
                                        <p:tgtEl>
                                          <p:spTgt spid="80920"/>
                                        </p:tgtEl>
                                        <p:attrNameLst>
                                          <p:attrName>style.visibility</p:attrName>
                                        </p:attrNameLst>
                                      </p:cBhvr>
                                      <p:to>
                                        <p:strVal val="visible"/>
                                      </p:to>
                                    </p:set>
                                  </p:childTnLst>
                                </p:cTn>
                              </p:par>
                            </p:childTnLst>
                          </p:cTn>
                        </p:par>
                        <p:par>
                          <p:cTn id="61" fill="hold">
                            <p:stCondLst>
                              <p:cond delay="12500"/>
                            </p:stCondLst>
                            <p:childTnLst>
                              <p:par>
                                <p:cTn id="62" presetID="64" presetClass="path" presetSubtype="0" accel="50000" decel="50000" fill="remove" grpId="1" nodeType="afterEffect">
                                  <p:stCondLst>
                                    <p:cond delay="0"/>
                                  </p:stCondLst>
                                  <p:childTnLst>
                                    <p:animMotion origin="layout" path="M -2.77778E-6 -2.59259E-6 L -0.15833 -0.23356 " pathEditMode="relative" rAng="0" ptsTypes="AA">
                                      <p:cBhvr>
                                        <p:cTn id="63" dur="2000" fill="hold"/>
                                        <p:tgtEl>
                                          <p:spTgt spid="80920"/>
                                        </p:tgtEl>
                                        <p:attrNameLst>
                                          <p:attrName>ppt_x</p:attrName>
                                          <p:attrName>ppt_y</p:attrName>
                                        </p:attrNameLst>
                                      </p:cBhvr>
                                      <p:rCtr x="-79" y="-117"/>
                                    </p:animMotion>
                                  </p:childTnLst>
                                </p:cTn>
                              </p:par>
                            </p:childTnLst>
                          </p:cTn>
                        </p:par>
                        <p:par>
                          <p:cTn id="64" fill="hold">
                            <p:stCondLst>
                              <p:cond delay="14500"/>
                            </p:stCondLst>
                            <p:childTnLst>
                              <p:par>
                                <p:cTn id="65" presetID="1" presetClass="entr" presetSubtype="0" fill="hold" nodeType="afterEffect">
                                  <p:stCondLst>
                                    <p:cond delay="0"/>
                                  </p:stCondLst>
                                  <p:childTnLst>
                                    <p:set>
                                      <p:cBhvr>
                                        <p:cTn id="66" dur="1" fill="hold">
                                          <p:stCondLst>
                                            <p:cond delay="0"/>
                                          </p:stCondLst>
                                        </p:cTn>
                                        <p:tgtEl>
                                          <p:spTgt spid="80910"/>
                                        </p:tgtEl>
                                        <p:attrNameLst>
                                          <p:attrName>style.visibility</p:attrName>
                                        </p:attrNameLst>
                                      </p:cBhvr>
                                      <p:to>
                                        <p:strVal val="visible"/>
                                      </p:to>
                                    </p:set>
                                  </p:childTnLst>
                                </p:cTn>
                              </p:par>
                            </p:childTnLst>
                          </p:cTn>
                        </p:par>
                        <p:par>
                          <p:cTn id="67" fill="hold">
                            <p:stCondLst>
                              <p:cond delay="14500"/>
                            </p:stCondLst>
                            <p:childTnLst>
                              <p:par>
                                <p:cTn id="68" presetID="1" presetClass="entr" presetSubtype="0" fill="hold" grpId="0" nodeType="afterEffect">
                                  <p:stCondLst>
                                    <p:cond delay="0"/>
                                  </p:stCondLst>
                                  <p:childTnLst>
                                    <p:set>
                                      <p:cBhvr>
                                        <p:cTn id="69" dur="1" fill="hold">
                                          <p:stCondLst>
                                            <p:cond delay="0"/>
                                          </p:stCondLst>
                                        </p:cTn>
                                        <p:tgtEl>
                                          <p:spTgt spid="80921"/>
                                        </p:tgtEl>
                                        <p:attrNameLst>
                                          <p:attrName>style.visibility</p:attrName>
                                        </p:attrNameLst>
                                      </p:cBhvr>
                                      <p:to>
                                        <p:strVal val="visible"/>
                                      </p:to>
                                    </p:set>
                                  </p:childTnLst>
                                </p:cTn>
                              </p:par>
                            </p:childTnLst>
                          </p:cTn>
                        </p:par>
                        <p:par>
                          <p:cTn id="70" fill="hold">
                            <p:stCondLst>
                              <p:cond delay="14500"/>
                            </p:stCondLst>
                            <p:childTnLst>
                              <p:par>
                                <p:cTn id="71" presetID="64" presetClass="path" presetSubtype="0" accel="50000" decel="50000" fill="remove" grpId="1" nodeType="afterEffect">
                                  <p:stCondLst>
                                    <p:cond delay="0"/>
                                  </p:stCondLst>
                                  <p:childTnLst>
                                    <p:animMotion origin="layout" path="M 1.38889E-6 -3.7037E-6 L -0.225 -0.23564 " pathEditMode="relative" rAng="0" ptsTypes="AA">
                                      <p:cBhvr>
                                        <p:cTn id="72" dur="2000" fill="hold"/>
                                        <p:tgtEl>
                                          <p:spTgt spid="80921"/>
                                        </p:tgtEl>
                                        <p:attrNameLst>
                                          <p:attrName>ppt_x</p:attrName>
                                          <p:attrName>ppt_y</p:attrName>
                                        </p:attrNameLst>
                                      </p:cBhvr>
                                      <p:rCtr x="-112" y="-118"/>
                                    </p:animMotion>
                                  </p:childTnLst>
                                </p:cTn>
                              </p:par>
                            </p:childTnLst>
                          </p:cTn>
                        </p:par>
                        <p:par>
                          <p:cTn id="73" fill="hold">
                            <p:stCondLst>
                              <p:cond delay="16500"/>
                            </p:stCondLst>
                            <p:childTnLst>
                              <p:par>
                                <p:cTn id="74" presetID="1" presetClass="entr" presetSubtype="0" fill="hold" nodeType="afterEffect">
                                  <p:stCondLst>
                                    <p:cond delay="0"/>
                                  </p:stCondLst>
                                  <p:childTnLst>
                                    <p:set>
                                      <p:cBhvr>
                                        <p:cTn id="75" dur="1" fill="hold">
                                          <p:stCondLst>
                                            <p:cond delay="0"/>
                                          </p:stCondLst>
                                        </p:cTn>
                                        <p:tgtEl>
                                          <p:spTgt spid="80911"/>
                                        </p:tgtEl>
                                        <p:attrNameLst>
                                          <p:attrName>style.visibility</p:attrName>
                                        </p:attrNameLst>
                                      </p:cBhvr>
                                      <p:to>
                                        <p:strVal val="visible"/>
                                      </p:to>
                                    </p:set>
                                  </p:childTnLst>
                                </p:cTn>
                              </p:par>
                            </p:childTnLst>
                          </p:cTn>
                        </p:par>
                        <p:par>
                          <p:cTn id="76" fill="hold">
                            <p:stCondLst>
                              <p:cond delay="16500"/>
                            </p:stCondLst>
                            <p:childTnLst>
                              <p:par>
                                <p:cTn id="77" presetID="1" presetClass="entr" presetSubtype="0" fill="hold" grpId="0" nodeType="afterEffect">
                                  <p:stCondLst>
                                    <p:cond delay="0"/>
                                  </p:stCondLst>
                                  <p:childTnLst>
                                    <p:set>
                                      <p:cBhvr>
                                        <p:cTn id="78" dur="1" fill="hold">
                                          <p:stCondLst>
                                            <p:cond delay="0"/>
                                          </p:stCondLst>
                                        </p:cTn>
                                        <p:tgtEl>
                                          <p:spTgt spid="80922"/>
                                        </p:tgtEl>
                                        <p:attrNameLst>
                                          <p:attrName>style.visibility</p:attrName>
                                        </p:attrNameLst>
                                      </p:cBhvr>
                                      <p:to>
                                        <p:strVal val="visible"/>
                                      </p:to>
                                    </p:set>
                                  </p:childTnLst>
                                </p:cTn>
                              </p:par>
                            </p:childTnLst>
                          </p:cTn>
                        </p:par>
                        <p:par>
                          <p:cTn id="79" fill="hold">
                            <p:stCondLst>
                              <p:cond delay="16500"/>
                            </p:stCondLst>
                            <p:childTnLst>
                              <p:par>
                                <p:cTn id="80" presetID="64" presetClass="path" presetSubtype="0" accel="50000" decel="50000" fill="remove" grpId="1" nodeType="afterEffect">
                                  <p:stCondLst>
                                    <p:cond delay="0"/>
                                  </p:stCondLst>
                                  <p:childTnLst>
                                    <p:animMotion origin="layout" path="M -3.33333E-6 2.59259E-6 L -0.23177 -0.22477 " pathEditMode="relative" rAng="0" ptsTypes="AA">
                                      <p:cBhvr>
                                        <p:cTn id="81" dur="2000" fill="hold"/>
                                        <p:tgtEl>
                                          <p:spTgt spid="80922"/>
                                        </p:tgtEl>
                                        <p:attrNameLst>
                                          <p:attrName>ppt_x</p:attrName>
                                          <p:attrName>ppt_y</p:attrName>
                                        </p:attrNameLst>
                                      </p:cBhvr>
                                      <p:rCtr x="-116" y="-112"/>
                                    </p:animMotion>
                                  </p:childTnLst>
                                </p:cTn>
                              </p:par>
                            </p:childTnLst>
                          </p:cTn>
                        </p:par>
                        <p:par>
                          <p:cTn id="82" fill="hold">
                            <p:stCondLst>
                              <p:cond delay="18500"/>
                            </p:stCondLst>
                            <p:childTnLst>
                              <p:par>
                                <p:cTn id="83" presetID="1" presetClass="entr" presetSubtype="0" fill="hold" nodeType="afterEffect">
                                  <p:stCondLst>
                                    <p:cond delay="0"/>
                                  </p:stCondLst>
                                  <p:childTnLst>
                                    <p:set>
                                      <p:cBhvr>
                                        <p:cTn id="84" dur="1" fill="hold">
                                          <p:stCondLst>
                                            <p:cond delay="0"/>
                                          </p:stCondLst>
                                        </p:cTn>
                                        <p:tgtEl>
                                          <p:spTgt spid="80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12" grpId="0"/>
      <p:bldP spid="80916" grpId="0" animBg="1"/>
      <p:bldP spid="80916" grpId="1" animBg="1"/>
      <p:bldP spid="80917" grpId="0" animBg="1"/>
      <p:bldP spid="80917" grpId="1" animBg="1"/>
      <p:bldP spid="80918" grpId="0" animBg="1"/>
      <p:bldP spid="80918" grpId="1" animBg="1"/>
      <p:bldP spid="80919" grpId="0" animBg="1"/>
      <p:bldP spid="80919" grpId="1" animBg="1"/>
      <p:bldP spid="80920" grpId="0" animBg="1"/>
      <p:bldP spid="80920" grpId="1" animBg="1"/>
      <p:bldP spid="80921" grpId="0" animBg="1"/>
      <p:bldP spid="80921" grpId="1" animBg="1"/>
      <p:bldP spid="80922" grpId="0" animBg="1"/>
      <p:bldP spid="80922" grpId="1" animBg="1"/>
      <p:bldP spid="809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5"/>
          <p:cNvSpPr>
            <a:spLocks noGrp="1"/>
          </p:cNvSpPr>
          <p:nvPr>
            <p:ph type="sldNum" sz="quarter" idx="12"/>
          </p:nvPr>
        </p:nvSpPr>
        <p:spPr>
          <a:noFill/>
        </p:spPr>
        <p:txBody>
          <a:bodyPr/>
          <a:lstStyle/>
          <a:p>
            <a:fld id="{60F7780C-F2DF-4550-B267-5B3110373573}" type="slidenum">
              <a:rPr lang="en-US" smtClean="0"/>
              <a:pPr/>
              <a:t>12</a:t>
            </a:fld>
            <a:endParaRPr lang="en-US" smtClean="0"/>
          </a:p>
        </p:txBody>
      </p:sp>
      <p:sp>
        <p:nvSpPr>
          <p:cNvPr id="81922" name="Rectangle 2"/>
          <p:cNvSpPr>
            <a:spLocks noGrp="1" noChangeArrowheads="1"/>
          </p:cNvSpPr>
          <p:nvPr>
            <p:ph type="title"/>
          </p:nvPr>
        </p:nvSpPr>
        <p:spPr/>
        <p:txBody>
          <a:bodyPr/>
          <a:lstStyle/>
          <a:p>
            <a:pPr eaLnBrk="1" hangingPunct="1">
              <a:defRPr/>
            </a:pPr>
            <a:r>
              <a:rPr lang="en-US" dirty="0"/>
              <a:t>Virtual Memory</a:t>
            </a:r>
          </a:p>
        </p:txBody>
      </p:sp>
      <p:sp>
        <p:nvSpPr>
          <p:cNvPr id="81923" name="Rectangle 3"/>
          <p:cNvSpPr>
            <a:spLocks noGrp="1" noChangeArrowheads="1"/>
          </p:cNvSpPr>
          <p:nvPr>
            <p:ph type="body" idx="1"/>
          </p:nvPr>
        </p:nvSpPr>
        <p:spPr/>
        <p:txBody>
          <a:bodyPr/>
          <a:lstStyle/>
          <a:p>
            <a:pPr eaLnBrk="1" hangingPunct="1">
              <a:defRPr/>
            </a:pPr>
            <a:r>
              <a:rPr lang="en-US" dirty="0" smtClean="0">
                <a:effectLst/>
              </a:rPr>
              <a:t>Instructions and data are stored on the hard drive when RAM is full.</a:t>
            </a:r>
          </a:p>
          <a:p>
            <a:pPr lvl="1" eaLnBrk="1" hangingPunct="1">
              <a:defRPr/>
            </a:pPr>
            <a:r>
              <a:rPr lang="en-US" dirty="0" smtClean="0">
                <a:effectLst/>
              </a:rPr>
              <a:t>Swap file</a:t>
            </a:r>
          </a:p>
          <a:p>
            <a:pPr lvl="1" eaLnBrk="1" hangingPunct="1">
              <a:defRPr/>
            </a:pPr>
            <a:r>
              <a:rPr lang="en-US" dirty="0" smtClean="0">
                <a:effectLst/>
              </a:rPr>
              <a:t>Paging </a:t>
            </a:r>
          </a:p>
          <a:p>
            <a:pPr lvl="1" eaLnBrk="1" hangingPunct="1">
              <a:defRPr/>
            </a:pPr>
            <a:r>
              <a:rPr lang="en-US" dirty="0" smtClean="0">
                <a:effectLst/>
              </a:rPr>
              <a:t>Thrashing </a:t>
            </a:r>
            <a:endParaRPr lang="en-US" sz="1800" dirty="0"/>
          </a:p>
        </p:txBody>
      </p:sp>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9637" name="Picture 15" descr="D:\Pickup Figures\Ch05\Ch05\evans5e_ch05_12.jpg"/>
          <p:cNvPicPr>
            <a:picLocks noChangeAspect="1" noChangeArrowheads="1"/>
          </p:cNvPicPr>
          <p:nvPr/>
        </p:nvPicPr>
        <p:blipFill>
          <a:blip r:embed="rId3"/>
          <a:srcRect/>
          <a:stretch>
            <a:fillRect/>
          </a:stretch>
        </p:blipFill>
        <p:spPr bwMode="auto">
          <a:xfrm>
            <a:off x="4792996" y="1894567"/>
            <a:ext cx="3653604" cy="2146492"/>
          </a:xfrm>
          <a:prstGeom prst="rect">
            <a:avLst/>
          </a:prstGeom>
          <a:noFill/>
          <a:ln w="9525">
            <a:noFill/>
            <a:miter lim="800000"/>
            <a:headEnd/>
            <a:tailEnd/>
          </a:ln>
        </p:spPr>
      </p:pic>
    </p:spTree>
    <p:extLst>
      <p:ext uri="{BB962C8B-B14F-4D97-AF65-F5344CB8AC3E}">
        <p14:creationId xmlns:p14="http://schemas.microsoft.com/office/powerpoint/2010/main" val="2858433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wipe(left)">
                                      <p:cBhvr>
                                        <p:cTn id="7" dur="1000"/>
                                        <p:tgtEl>
                                          <p:spTgt spid="81923">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animEffect transition="in" filter="wipe(left)">
                                      <p:cBhvr>
                                        <p:cTn id="11" dur="1000"/>
                                        <p:tgtEl>
                                          <p:spTgt spid="81923">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81923">
                                            <p:txEl>
                                              <p:pRg st="2" end="2"/>
                                            </p:txEl>
                                          </p:spTgt>
                                        </p:tgtEl>
                                        <p:attrNameLst>
                                          <p:attrName>style.visibility</p:attrName>
                                        </p:attrNameLst>
                                      </p:cBhvr>
                                      <p:to>
                                        <p:strVal val="visible"/>
                                      </p:to>
                                    </p:set>
                                    <p:animEffect transition="in" filter="wipe(left)">
                                      <p:cBhvr>
                                        <p:cTn id="15" dur="1000"/>
                                        <p:tgtEl>
                                          <p:spTgt spid="81923">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animEffect transition="in" filter="wipe(left)">
                                      <p:cBhvr>
                                        <p:cTn id="19" dur="1000"/>
                                        <p:tgtEl>
                                          <p:spTgt spid="819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6"/>
          <p:cNvSpPr>
            <a:spLocks noGrp="1"/>
          </p:cNvSpPr>
          <p:nvPr>
            <p:ph type="sldNum" sz="quarter" idx="12"/>
          </p:nvPr>
        </p:nvSpPr>
        <p:spPr>
          <a:noFill/>
        </p:spPr>
        <p:txBody>
          <a:bodyPr/>
          <a:lstStyle/>
          <a:p>
            <a:fld id="{7CB3735E-0AF4-4A5D-958B-41685C7E92B0}" type="slidenum">
              <a:rPr lang="en-US" smtClean="0"/>
              <a:pPr/>
              <a:t>13</a:t>
            </a:fld>
            <a:endParaRPr lang="en-US" smtClean="0"/>
          </a:p>
        </p:txBody>
      </p:sp>
      <p:sp>
        <p:nvSpPr>
          <p:cNvPr id="82946" name="Rectangle 2"/>
          <p:cNvSpPr>
            <a:spLocks noGrp="1" noChangeArrowheads="1"/>
          </p:cNvSpPr>
          <p:nvPr>
            <p:ph type="title"/>
          </p:nvPr>
        </p:nvSpPr>
        <p:spPr/>
        <p:txBody>
          <a:bodyPr>
            <a:normAutofit fontScale="90000"/>
          </a:bodyPr>
          <a:lstStyle/>
          <a:p>
            <a:pPr eaLnBrk="1" hangingPunct="1">
              <a:defRPr/>
            </a:pPr>
            <a:r>
              <a:rPr lang="en-US" sz="3000" dirty="0"/>
              <a:t>Hardware and Peripheral </a:t>
            </a:r>
            <a:br>
              <a:rPr lang="en-US" sz="3000" dirty="0"/>
            </a:br>
            <a:r>
              <a:rPr lang="en-US" sz="3000" dirty="0"/>
              <a:t>Device Management</a:t>
            </a:r>
          </a:p>
        </p:txBody>
      </p:sp>
      <p:sp>
        <p:nvSpPr>
          <p:cNvPr id="82947" name="Rectangle 3"/>
          <p:cNvSpPr>
            <a:spLocks noGrp="1" noChangeArrowheads="1"/>
          </p:cNvSpPr>
          <p:nvPr>
            <p:ph type="body" sz="half" idx="1"/>
          </p:nvPr>
        </p:nvSpPr>
        <p:spPr>
          <a:xfrm>
            <a:off x="1485900" y="1200151"/>
            <a:ext cx="6115050" cy="3394472"/>
          </a:xfrm>
        </p:spPr>
        <p:txBody>
          <a:bodyPr>
            <a:normAutofit fontScale="77500" lnSpcReduction="20000"/>
          </a:bodyPr>
          <a:lstStyle/>
          <a:p>
            <a:pPr eaLnBrk="1" hangingPunct="1">
              <a:defRPr/>
            </a:pPr>
            <a:r>
              <a:rPr lang="en-US" b="1" dirty="0" smtClean="0">
                <a:effectLst/>
              </a:rPr>
              <a:t>Device drivers</a:t>
            </a:r>
          </a:p>
          <a:p>
            <a:pPr lvl="1" eaLnBrk="1" hangingPunct="1">
              <a:defRPr/>
            </a:pPr>
            <a:r>
              <a:rPr lang="en-US" dirty="0" smtClean="0">
                <a:effectLst/>
              </a:rPr>
              <a:t>Programs that enable the operating system to communicate with peripheral devices</a:t>
            </a:r>
          </a:p>
          <a:p>
            <a:pPr lvl="1" eaLnBrk="1" hangingPunct="1">
              <a:defRPr/>
            </a:pPr>
            <a:r>
              <a:rPr lang="en-US" dirty="0" smtClean="0">
                <a:effectLst/>
              </a:rPr>
              <a:t>Provided by the manufacturer of the device </a:t>
            </a:r>
          </a:p>
          <a:p>
            <a:pPr eaLnBrk="1" hangingPunct="1">
              <a:defRPr/>
            </a:pPr>
            <a:r>
              <a:rPr lang="en-US" b="1" dirty="0" smtClean="0">
                <a:effectLst/>
              </a:rPr>
              <a:t>Plug and Play</a:t>
            </a:r>
          </a:p>
          <a:p>
            <a:pPr lvl="1" eaLnBrk="1" hangingPunct="1">
              <a:defRPr/>
            </a:pPr>
            <a:r>
              <a:rPr lang="en-US" dirty="0" smtClean="0">
                <a:effectLst/>
              </a:rPr>
              <a:t>Hardware and software standard</a:t>
            </a:r>
          </a:p>
          <a:p>
            <a:pPr lvl="1" eaLnBrk="1" hangingPunct="1">
              <a:defRPr/>
            </a:pPr>
            <a:r>
              <a:rPr lang="en-US" dirty="0" smtClean="0">
                <a:effectLst/>
              </a:rPr>
              <a:t>Facilitates the installation of new hardware</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9309308"/>
      </p:ext>
    </p:extLst>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5"/>
          <p:cNvSpPr>
            <a:spLocks noGrp="1"/>
          </p:cNvSpPr>
          <p:nvPr>
            <p:ph type="sldNum" sz="quarter" idx="12"/>
          </p:nvPr>
        </p:nvSpPr>
        <p:spPr>
          <a:noFill/>
        </p:spPr>
        <p:txBody>
          <a:bodyPr/>
          <a:lstStyle/>
          <a:p>
            <a:fld id="{11DA5C4A-ECB3-4F31-8E6A-0598169943EA}" type="slidenum">
              <a:rPr lang="en-US" smtClean="0"/>
              <a:pPr/>
              <a:t>14</a:t>
            </a:fld>
            <a:endParaRPr lang="en-US" smtClean="0"/>
          </a:p>
        </p:txBody>
      </p:sp>
      <p:sp>
        <p:nvSpPr>
          <p:cNvPr id="83971" name="Rectangle 3"/>
          <p:cNvSpPr>
            <a:spLocks noGrp="1" noChangeArrowheads="1"/>
          </p:cNvSpPr>
          <p:nvPr>
            <p:ph type="title"/>
          </p:nvPr>
        </p:nvSpPr>
        <p:spPr/>
        <p:txBody>
          <a:bodyPr/>
          <a:lstStyle/>
          <a:p>
            <a:pPr eaLnBrk="1" hangingPunct="1">
              <a:defRPr/>
            </a:pPr>
            <a:r>
              <a:rPr lang="en-US" sz="3000"/>
              <a:t>Software Application Coordination</a:t>
            </a:r>
          </a:p>
        </p:txBody>
      </p:sp>
      <p:sp>
        <p:nvSpPr>
          <p:cNvPr id="83972" name="Rectangle 4"/>
          <p:cNvSpPr>
            <a:spLocks noGrp="1" noChangeArrowheads="1"/>
          </p:cNvSpPr>
          <p:nvPr>
            <p:ph type="body" idx="1"/>
          </p:nvPr>
        </p:nvSpPr>
        <p:spPr>
          <a:xfrm>
            <a:off x="1485900" y="1200150"/>
            <a:ext cx="6172200" cy="3257550"/>
          </a:xfrm>
        </p:spPr>
        <p:txBody>
          <a:bodyPr>
            <a:normAutofit fontScale="92500" lnSpcReduction="20000"/>
          </a:bodyPr>
          <a:lstStyle/>
          <a:p>
            <a:pPr eaLnBrk="1" hangingPunct="1">
              <a:defRPr/>
            </a:pPr>
            <a:r>
              <a:rPr lang="en-US" dirty="0" smtClean="0">
                <a:effectLst/>
              </a:rPr>
              <a:t>Application programming interfaces </a:t>
            </a:r>
            <a:r>
              <a:rPr lang="en-US" b="1" dirty="0" smtClean="0">
                <a:effectLst/>
              </a:rPr>
              <a:t>(APIs)</a:t>
            </a:r>
          </a:p>
          <a:p>
            <a:pPr lvl="1" eaLnBrk="1" hangingPunct="1">
              <a:defRPr/>
            </a:pPr>
            <a:r>
              <a:rPr lang="en-US" dirty="0" smtClean="0">
                <a:effectLst/>
              </a:rPr>
              <a:t>Blocks of code contained in the operating system</a:t>
            </a:r>
          </a:p>
          <a:p>
            <a:pPr lvl="1" eaLnBrk="1" hangingPunct="1">
              <a:defRPr/>
            </a:pPr>
            <a:r>
              <a:rPr lang="en-US" dirty="0" smtClean="0">
                <a:effectLst/>
              </a:rPr>
              <a:t>Coordinate the operating system with software applications</a:t>
            </a:r>
          </a:p>
          <a:p>
            <a:pPr lvl="2" eaLnBrk="1" hangingPunct="1">
              <a:buFont typeface="Arial" pitchFamily="34" charset="0"/>
              <a:buChar char="–"/>
              <a:defRPr/>
            </a:pPr>
            <a:r>
              <a:rPr lang="en-US" dirty="0" smtClean="0">
                <a:effectLst/>
              </a:rPr>
              <a:t>Similar toolbars and menus</a:t>
            </a:r>
          </a:p>
          <a:p>
            <a:pPr lvl="1" eaLnBrk="1" hangingPunct="1">
              <a:defRPr/>
            </a:pPr>
            <a:r>
              <a:rPr lang="en-US" dirty="0" smtClean="0">
                <a:effectLst/>
              </a:rPr>
              <a:t>Microsoft DirectX</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270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17" descr="D:\Pickup Figures\Ch05\Ch05\evans5e_ch05_14.jpg"/>
          <p:cNvPicPr>
            <a:picLocks noChangeAspect="1" noChangeArrowheads="1"/>
          </p:cNvPicPr>
          <p:nvPr/>
        </p:nvPicPr>
        <p:blipFill>
          <a:blip r:embed="rId3"/>
          <a:srcRect/>
          <a:stretch>
            <a:fillRect/>
          </a:stretch>
        </p:blipFill>
        <p:spPr bwMode="auto">
          <a:xfrm>
            <a:off x="3898232" y="1367388"/>
            <a:ext cx="4788568" cy="2415824"/>
          </a:xfrm>
          <a:prstGeom prst="rect">
            <a:avLst/>
          </a:prstGeom>
          <a:noFill/>
          <a:ln w="9525">
            <a:noFill/>
            <a:miter lim="800000"/>
            <a:headEnd/>
            <a:tailEnd/>
          </a:ln>
        </p:spPr>
      </p:pic>
      <p:sp>
        <p:nvSpPr>
          <p:cNvPr id="75779" name="Slide Number Placeholder 5"/>
          <p:cNvSpPr>
            <a:spLocks noGrp="1"/>
          </p:cNvSpPr>
          <p:nvPr>
            <p:ph type="sldNum" sz="quarter" idx="12"/>
          </p:nvPr>
        </p:nvSpPr>
        <p:spPr>
          <a:noFill/>
        </p:spPr>
        <p:txBody>
          <a:bodyPr/>
          <a:lstStyle/>
          <a:p>
            <a:fld id="{320F180F-5E81-4420-A4B2-A5E2643EB666}" type="slidenum">
              <a:rPr lang="en-US" smtClean="0"/>
              <a:pPr/>
              <a:t>15</a:t>
            </a:fld>
            <a:endParaRPr lang="en-US" smtClean="0"/>
          </a:p>
        </p:txBody>
      </p:sp>
      <p:sp>
        <p:nvSpPr>
          <p:cNvPr id="84994" name="Rectangle 2"/>
          <p:cNvSpPr>
            <a:spLocks noGrp="1" noChangeArrowheads="1"/>
          </p:cNvSpPr>
          <p:nvPr>
            <p:ph type="title"/>
          </p:nvPr>
        </p:nvSpPr>
        <p:spPr/>
        <p:txBody>
          <a:bodyPr>
            <a:normAutofit fontScale="90000"/>
          </a:bodyPr>
          <a:lstStyle/>
          <a:p>
            <a:pPr eaLnBrk="1" hangingPunct="1">
              <a:defRPr/>
            </a:pPr>
            <a:r>
              <a:rPr lang="en-US" dirty="0"/>
              <a:t>Starting the </a:t>
            </a:r>
            <a:r>
              <a:rPr lang="en-US" dirty="0" smtClean="0"/>
              <a:t>Computer</a:t>
            </a:r>
            <a:br>
              <a:rPr lang="en-US" dirty="0" smtClean="0"/>
            </a:br>
            <a:r>
              <a:rPr lang="en-US" dirty="0" smtClean="0"/>
              <a:t>ROM Chip</a:t>
            </a:r>
            <a:endParaRPr lang="en-US" dirty="0"/>
          </a:p>
        </p:txBody>
      </p:sp>
      <p:sp>
        <p:nvSpPr>
          <p:cNvPr id="84995" name="Rectangle 3"/>
          <p:cNvSpPr>
            <a:spLocks noGrp="1" noChangeArrowheads="1"/>
          </p:cNvSpPr>
          <p:nvPr>
            <p:ph type="body" idx="1"/>
          </p:nvPr>
        </p:nvSpPr>
        <p:spPr>
          <a:xfrm>
            <a:off x="457200" y="966147"/>
            <a:ext cx="3043989" cy="3413348"/>
          </a:xfrm>
        </p:spPr>
        <p:txBody>
          <a:bodyPr>
            <a:normAutofit/>
          </a:bodyPr>
          <a:lstStyle/>
          <a:p>
            <a:pPr eaLnBrk="1" hangingPunct="1">
              <a:lnSpc>
                <a:spcPct val="70000"/>
              </a:lnSpc>
              <a:buFontTx/>
              <a:buNone/>
              <a:defRPr/>
            </a:pPr>
            <a:r>
              <a:rPr lang="en-US" sz="2400" b="1" dirty="0"/>
              <a:t>The Boot Process</a:t>
            </a:r>
          </a:p>
          <a:p>
            <a:pPr eaLnBrk="1" hangingPunct="1">
              <a:lnSpc>
                <a:spcPct val="70000"/>
              </a:lnSpc>
              <a:buClr>
                <a:srgbClr val="FFFBDD"/>
              </a:buClr>
              <a:buFontTx/>
              <a:buNone/>
              <a:defRPr/>
            </a:pPr>
            <a:endParaRPr lang="en-US" sz="1600" b="1" dirty="0"/>
          </a:p>
          <a:p>
            <a:pPr eaLnBrk="1" hangingPunct="1">
              <a:lnSpc>
                <a:spcPct val="70000"/>
              </a:lnSpc>
              <a:buClr>
                <a:srgbClr val="FFFBDD"/>
              </a:buClr>
              <a:buFontTx/>
              <a:buNone/>
              <a:defRPr/>
            </a:pPr>
            <a:r>
              <a:rPr lang="en-US" sz="1600" b="1" dirty="0"/>
              <a:t>•	Step 1:</a:t>
            </a:r>
            <a:r>
              <a:rPr lang="en-US" sz="1600" dirty="0"/>
              <a:t> The basic input/output system (BIOS) is activated.</a:t>
            </a:r>
          </a:p>
          <a:p>
            <a:pPr eaLnBrk="1" hangingPunct="1">
              <a:lnSpc>
                <a:spcPct val="70000"/>
              </a:lnSpc>
              <a:buClr>
                <a:srgbClr val="FFFBDD"/>
              </a:buClr>
              <a:buFontTx/>
              <a:buNone/>
              <a:defRPr/>
            </a:pPr>
            <a:endParaRPr lang="en-US" sz="1600" b="1" dirty="0"/>
          </a:p>
          <a:p>
            <a:pPr eaLnBrk="1" hangingPunct="1">
              <a:lnSpc>
                <a:spcPct val="70000"/>
              </a:lnSpc>
              <a:buClr>
                <a:srgbClr val="FFFBDD"/>
              </a:buClr>
              <a:buFontTx/>
              <a:buNone/>
              <a:defRPr/>
            </a:pPr>
            <a:r>
              <a:rPr lang="en-US" sz="1600" b="1" dirty="0"/>
              <a:t>•	Step 2:</a:t>
            </a:r>
            <a:r>
              <a:rPr lang="en-US" sz="1600" dirty="0"/>
              <a:t> A power-on self-test (POST) checks attached hardware.</a:t>
            </a:r>
          </a:p>
          <a:p>
            <a:pPr eaLnBrk="1" hangingPunct="1">
              <a:lnSpc>
                <a:spcPct val="70000"/>
              </a:lnSpc>
              <a:buClr>
                <a:srgbClr val="FFFBDD"/>
              </a:buClr>
              <a:buFontTx/>
              <a:buNone/>
              <a:defRPr/>
            </a:pPr>
            <a:endParaRPr lang="en-US" sz="1600" b="1" dirty="0"/>
          </a:p>
          <a:p>
            <a:pPr eaLnBrk="1" hangingPunct="1">
              <a:lnSpc>
                <a:spcPct val="70000"/>
              </a:lnSpc>
              <a:buClr>
                <a:srgbClr val="FFFBDD"/>
              </a:buClr>
              <a:buFontTx/>
              <a:buNone/>
              <a:defRPr/>
            </a:pPr>
            <a:r>
              <a:rPr lang="en-US" sz="1600" b="1" dirty="0"/>
              <a:t>•	Step 3:</a:t>
            </a:r>
            <a:r>
              <a:rPr lang="en-US" sz="1600" dirty="0"/>
              <a:t> The operating system loads into RAM.</a:t>
            </a:r>
          </a:p>
          <a:p>
            <a:pPr eaLnBrk="1" hangingPunct="1">
              <a:lnSpc>
                <a:spcPct val="70000"/>
              </a:lnSpc>
              <a:buClr>
                <a:srgbClr val="FFFBDD"/>
              </a:buClr>
              <a:buFontTx/>
              <a:buNone/>
              <a:defRPr/>
            </a:pPr>
            <a:endParaRPr lang="en-US" sz="1600" b="1" dirty="0"/>
          </a:p>
          <a:p>
            <a:pPr eaLnBrk="1" hangingPunct="1">
              <a:lnSpc>
                <a:spcPct val="70000"/>
              </a:lnSpc>
              <a:buClr>
                <a:srgbClr val="FFFBDD"/>
              </a:buClr>
              <a:buFontTx/>
              <a:buNone/>
              <a:defRPr/>
            </a:pPr>
            <a:r>
              <a:rPr lang="en-US" sz="1600" b="1" dirty="0"/>
              <a:t>•	Step 4:</a:t>
            </a:r>
            <a:r>
              <a:rPr lang="en-US" sz="1600" dirty="0"/>
              <a:t> Configuration and customization settings are checked</a:t>
            </a:r>
            <a:r>
              <a:rPr lang="en-US" sz="2400" dirty="0"/>
              <a:t>.</a:t>
            </a:r>
          </a:p>
        </p:txBody>
      </p:sp>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5306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5"/>
          <p:cNvSpPr>
            <a:spLocks noGrp="1"/>
          </p:cNvSpPr>
          <p:nvPr>
            <p:ph type="sldNum" sz="quarter" idx="12"/>
          </p:nvPr>
        </p:nvSpPr>
        <p:spPr>
          <a:noFill/>
        </p:spPr>
        <p:txBody>
          <a:bodyPr/>
          <a:lstStyle/>
          <a:p>
            <a:fld id="{20723656-87E8-4491-9923-EAFE4D265CB1}" type="slidenum">
              <a:rPr lang="en-US" smtClean="0"/>
              <a:pPr/>
              <a:t>16</a:t>
            </a:fld>
            <a:endParaRPr lang="en-US" smtClean="0"/>
          </a:p>
        </p:txBody>
      </p:sp>
      <p:sp>
        <p:nvSpPr>
          <p:cNvPr id="86018" name="Rectangle 2"/>
          <p:cNvSpPr>
            <a:spLocks noGrp="1" noChangeArrowheads="1"/>
          </p:cNvSpPr>
          <p:nvPr>
            <p:ph type="title"/>
          </p:nvPr>
        </p:nvSpPr>
        <p:spPr/>
        <p:txBody>
          <a:bodyPr>
            <a:normAutofit fontScale="90000"/>
          </a:bodyPr>
          <a:lstStyle/>
          <a:p>
            <a:pPr eaLnBrk="1" hangingPunct="1">
              <a:defRPr/>
            </a:pPr>
            <a:r>
              <a:rPr lang="en-US" sz="3000"/>
              <a:t>Handling Errors in the </a:t>
            </a:r>
            <a:br>
              <a:rPr lang="en-US" sz="3000"/>
            </a:br>
            <a:r>
              <a:rPr lang="en-US" sz="3000"/>
              <a:t>Boot Process</a:t>
            </a:r>
          </a:p>
        </p:txBody>
      </p:sp>
      <p:sp>
        <p:nvSpPr>
          <p:cNvPr id="86019" name="Rectangle 3"/>
          <p:cNvSpPr>
            <a:spLocks noGrp="1" noChangeArrowheads="1"/>
          </p:cNvSpPr>
          <p:nvPr>
            <p:ph type="body" idx="1"/>
          </p:nvPr>
        </p:nvSpPr>
        <p:spPr>
          <a:xfrm>
            <a:off x="457200" y="1063229"/>
            <a:ext cx="3309169" cy="2949677"/>
          </a:xfrm>
        </p:spPr>
        <p:txBody>
          <a:bodyPr/>
          <a:lstStyle/>
          <a:p>
            <a:pPr eaLnBrk="1" hangingPunct="1">
              <a:defRPr/>
            </a:pPr>
            <a:r>
              <a:rPr lang="en-US" sz="2100" b="1" dirty="0"/>
              <a:t>Safe mode</a:t>
            </a:r>
          </a:p>
          <a:p>
            <a:pPr lvl="1" eaLnBrk="1" hangingPunct="1">
              <a:defRPr/>
            </a:pPr>
            <a:r>
              <a:rPr lang="en-US" sz="2400" dirty="0"/>
              <a:t>Windows does not boot properly</a:t>
            </a:r>
          </a:p>
          <a:p>
            <a:pPr lvl="1" eaLnBrk="1" hangingPunct="1">
              <a:defRPr/>
            </a:pPr>
            <a:r>
              <a:rPr lang="en-US" sz="2400" dirty="0"/>
              <a:t>Try rebooting</a:t>
            </a:r>
          </a:p>
          <a:p>
            <a:pPr lvl="1" eaLnBrk="1" hangingPunct="1">
              <a:defRPr/>
            </a:pPr>
            <a:r>
              <a:rPr lang="en-US" sz="2400" dirty="0"/>
              <a:t>Uninstall any new devices or software</a:t>
            </a:r>
          </a:p>
        </p:txBody>
      </p:sp>
      <p:pic>
        <p:nvPicPr>
          <p:cNvPr id="77829" name="Picture 7" descr="evans5_5_15.jpg                                                0003451FMacintosh HD                   ABA78158:"/>
          <p:cNvPicPr>
            <a:picLocks noChangeAspect="1" noChangeArrowheads="1"/>
          </p:cNvPicPr>
          <p:nvPr/>
        </p:nvPicPr>
        <p:blipFill>
          <a:blip r:embed="rId3"/>
          <a:srcRect/>
          <a:stretch>
            <a:fillRect/>
          </a:stretch>
        </p:blipFill>
        <p:spPr bwMode="auto">
          <a:xfrm>
            <a:off x="4467225" y="1194619"/>
            <a:ext cx="4171950" cy="3128963"/>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354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5"/>
          <p:cNvSpPr>
            <a:spLocks noGrp="1"/>
          </p:cNvSpPr>
          <p:nvPr>
            <p:ph type="sldNum" sz="quarter" idx="12"/>
          </p:nvPr>
        </p:nvSpPr>
        <p:spPr>
          <a:noFill/>
        </p:spPr>
        <p:txBody>
          <a:bodyPr/>
          <a:lstStyle/>
          <a:p>
            <a:fld id="{5EB58600-0EED-4821-AF43-54000E38A01E}" type="slidenum">
              <a:rPr lang="en-US" smtClean="0"/>
              <a:pPr/>
              <a:t>17</a:t>
            </a:fld>
            <a:endParaRPr lang="en-US" smtClean="0"/>
          </a:p>
        </p:txBody>
      </p:sp>
      <p:sp>
        <p:nvSpPr>
          <p:cNvPr id="87044" name="Rectangle 4"/>
          <p:cNvSpPr>
            <a:spLocks noGrp="1" noChangeArrowheads="1"/>
          </p:cNvSpPr>
          <p:nvPr>
            <p:ph type="title"/>
          </p:nvPr>
        </p:nvSpPr>
        <p:spPr>
          <a:xfrm>
            <a:off x="1485900" y="57150"/>
            <a:ext cx="6172200" cy="857250"/>
          </a:xfrm>
        </p:spPr>
        <p:txBody>
          <a:bodyPr/>
          <a:lstStyle/>
          <a:p>
            <a:pPr eaLnBrk="1" hangingPunct="1">
              <a:defRPr/>
            </a:pPr>
            <a:r>
              <a:rPr lang="en-US"/>
              <a:t>The Desktop</a:t>
            </a:r>
          </a:p>
        </p:txBody>
      </p:sp>
      <p:pic>
        <p:nvPicPr>
          <p:cNvPr id="79876" name="Picture 48" descr="evans5_5_16.jpg                                                0003451FMacintosh HD                   ABA78158:"/>
          <p:cNvPicPr>
            <a:picLocks noChangeAspect="1" noChangeArrowheads="1"/>
          </p:cNvPicPr>
          <p:nvPr/>
        </p:nvPicPr>
        <p:blipFill>
          <a:blip r:embed="rId3"/>
          <a:srcRect/>
          <a:stretch>
            <a:fillRect/>
          </a:stretch>
        </p:blipFill>
        <p:spPr bwMode="auto">
          <a:xfrm>
            <a:off x="825911" y="997211"/>
            <a:ext cx="7162092" cy="3646385"/>
          </a:xfrm>
          <a:prstGeom prst="rect">
            <a:avLst/>
          </a:prstGeom>
          <a:noFill/>
          <a:ln w="9525">
            <a:noFill/>
            <a:miter lim="800000"/>
            <a:headEnd/>
            <a:tailEnd/>
          </a:ln>
        </p:spPr>
      </p:pic>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256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5"/>
          <p:cNvSpPr>
            <a:spLocks noGrp="1"/>
          </p:cNvSpPr>
          <p:nvPr>
            <p:ph type="sldNum" sz="quarter" idx="12"/>
          </p:nvPr>
        </p:nvSpPr>
        <p:spPr>
          <a:noFill/>
        </p:spPr>
        <p:txBody>
          <a:bodyPr/>
          <a:lstStyle/>
          <a:p>
            <a:fld id="{3098BACC-8EC8-4160-9C03-0CE9515E2F26}" type="slidenum">
              <a:rPr lang="en-US" smtClean="0"/>
              <a:pPr/>
              <a:t>18</a:t>
            </a:fld>
            <a:endParaRPr lang="en-US" smtClean="0"/>
          </a:p>
        </p:txBody>
      </p:sp>
      <p:sp>
        <p:nvSpPr>
          <p:cNvPr id="89092" name="Rectangle 4"/>
          <p:cNvSpPr>
            <a:spLocks noGrp="1" noChangeArrowheads="1"/>
          </p:cNvSpPr>
          <p:nvPr>
            <p:ph type="title"/>
          </p:nvPr>
        </p:nvSpPr>
        <p:spPr/>
        <p:txBody>
          <a:bodyPr/>
          <a:lstStyle/>
          <a:p>
            <a:pPr eaLnBrk="1" hangingPunct="1">
              <a:defRPr/>
            </a:pPr>
            <a:r>
              <a:rPr lang="en-US"/>
              <a:t>Windows </a:t>
            </a:r>
          </a:p>
        </p:txBody>
      </p:sp>
      <p:pic>
        <p:nvPicPr>
          <p:cNvPr id="81924" name="Picture 3" descr="Figure 5"/>
          <p:cNvPicPr>
            <a:picLocks noChangeAspect="1" noChangeArrowheads="1"/>
          </p:cNvPicPr>
          <p:nvPr/>
        </p:nvPicPr>
        <p:blipFill>
          <a:blip r:embed="rId3"/>
          <a:srcRect/>
          <a:stretch>
            <a:fillRect/>
          </a:stretch>
        </p:blipFill>
        <p:spPr bwMode="auto">
          <a:xfrm>
            <a:off x="1455821" y="1428751"/>
            <a:ext cx="5178342" cy="3013784"/>
          </a:xfrm>
          <a:prstGeom prst="rect">
            <a:avLst/>
          </a:prstGeom>
          <a:noFill/>
          <a:ln w="9525">
            <a:noFill/>
            <a:miter lim="800000"/>
            <a:headEnd/>
            <a:tailEnd/>
          </a:ln>
        </p:spPr>
      </p:pic>
      <p:sp>
        <p:nvSpPr>
          <p:cNvPr id="81925" name="AutoShape 4"/>
          <p:cNvSpPr>
            <a:spLocks/>
          </p:cNvSpPr>
          <p:nvPr/>
        </p:nvSpPr>
        <p:spPr bwMode="auto">
          <a:xfrm>
            <a:off x="2062163" y="1200150"/>
            <a:ext cx="839391" cy="190500"/>
          </a:xfrm>
          <a:prstGeom prst="borderCallout1">
            <a:avLst>
              <a:gd name="adj1" fmla="val 45000"/>
              <a:gd name="adj2" fmla="val 106810"/>
              <a:gd name="adj3" fmla="val 148500"/>
              <a:gd name="adj4" fmla="val 136264"/>
            </a:avLst>
          </a:prstGeom>
          <a:solidFill>
            <a:srgbClr val="FFFFFF"/>
          </a:solidFill>
          <a:ln w="9525">
            <a:solidFill>
              <a:srgbClr val="000000"/>
            </a:solidFill>
            <a:miter lim="800000"/>
            <a:headEnd/>
            <a:tailEnd type="triangle" w="med" len="med"/>
          </a:ln>
        </p:spPr>
        <p:txBody>
          <a:bodyPr/>
          <a:lstStyle/>
          <a:p>
            <a:pPr>
              <a:spcAft>
                <a:spcPts val="750"/>
              </a:spcAft>
            </a:pPr>
            <a:r>
              <a:rPr lang="en-US" sz="825" dirty="0">
                <a:solidFill>
                  <a:srgbClr val="000000"/>
                </a:solidFill>
                <a:latin typeface="Calibri" pitchFamily="34" charset="0"/>
              </a:rPr>
              <a:t>Title bar</a:t>
            </a:r>
            <a:endParaRPr lang="en-US" sz="1350" dirty="0"/>
          </a:p>
        </p:txBody>
      </p:sp>
      <p:sp>
        <p:nvSpPr>
          <p:cNvPr id="81926" name="AutoShape 5"/>
          <p:cNvSpPr>
            <a:spLocks/>
          </p:cNvSpPr>
          <p:nvPr/>
        </p:nvSpPr>
        <p:spPr bwMode="auto">
          <a:xfrm>
            <a:off x="4291013" y="1200150"/>
            <a:ext cx="839391" cy="190500"/>
          </a:xfrm>
          <a:prstGeom prst="borderCallout1">
            <a:avLst>
              <a:gd name="adj1" fmla="val 45000"/>
              <a:gd name="adj2" fmla="val 106810"/>
              <a:gd name="adj3" fmla="val 129000"/>
              <a:gd name="adj4" fmla="val 259931"/>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Close button</a:t>
            </a:r>
            <a:endParaRPr lang="en-US" sz="1350"/>
          </a:p>
        </p:txBody>
      </p:sp>
      <p:sp>
        <p:nvSpPr>
          <p:cNvPr id="81927" name="AutoShape 6"/>
          <p:cNvSpPr>
            <a:spLocks/>
          </p:cNvSpPr>
          <p:nvPr/>
        </p:nvSpPr>
        <p:spPr bwMode="auto">
          <a:xfrm>
            <a:off x="6454378" y="1633538"/>
            <a:ext cx="184547" cy="600075"/>
          </a:xfrm>
          <a:prstGeom prst="rightBrace">
            <a:avLst>
              <a:gd name="adj1" fmla="val 27097"/>
              <a:gd name="adj2" fmla="val 50000"/>
            </a:avLst>
          </a:prstGeom>
          <a:noFill/>
          <a:ln w="34925">
            <a:solidFill>
              <a:srgbClr val="00B050"/>
            </a:solidFill>
            <a:round/>
            <a:headEnd/>
            <a:tailEnd/>
          </a:ln>
        </p:spPr>
        <p:txBody>
          <a:bodyPr/>
          <a:lstStyle/>
          <a:p>
            <a:pPr algn="ctr"/>
            <a:endParaRPr lang="en-US" sz="1350"/>
          </a:p>
        </p:txBody>
      </p:sp>
      <p:sp>
        <p:nvSpPr>
          <p:cNvPr id="81928" name="AutoShape 7"/>
          <p:cNvSpPr>
            <a:spLocks/>
          </p:cNvSpPr>
          <p:nvPr/>
        </p:nvSpPr>
        <p:spPr bwMode="auto">
          <a:xfrm>
            <a:off x="7087792" y="1714500"/>
            <a:ext cx="839390" cy="190500"/>
          </a:xfrm>
          <a:prstGeom prst="borderCallout1">
            <a:avLst>
              <a:gd name="adj1" fmla="val 45000"/>
              <a:gd name="adj2" fmla="val -6810"/>
              <a:gd name="adj3" fmla="val 116000"/>
              <a:gd name="adj4" fmla="val -59079"/>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Ribbon</a:t>
            </a:r>
            <a:endParaRPr lang="en-US" sz="1350"/>
          </a:p>
        </p:txBody>
      </p:sp>
      <p:sp>
        <p:nvSpPr>
          <p:cNvPr id="81929" name="AutoShape 8"/>
          <p:cNvSpPr>
            <a:spLocks/>
          </p:cNvSpPr>
          <p:nvPr/>
        </p:nvSpPr>
        <p:spPr bwMode="auto">
          <a:xfrm>
            <a:off x="3429000" y="1885950"/>
            <a:ext cx="1181100" cy="190500"/>
          </a:xfrm>
          <a:prstGeom prst="borderCallout1">
            <a:avLst>
              <a:gd name="adj1" fmla="val 45000"/>
              <a:gd name="adj2" fmla="val 104843"/>
              <a:gd name="adj3" fmla="val -179250"/>
              <a:gd name="adj4" fmla="val 225736"/>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Minimize button</a:t>
            </a:r>
            <a:endParaRPr lang="en-US" sz="1350"/>
          </a:p>
        </p:txBody>
      </p:sp>
      <p:sp>
        <p:nvSpPr>
          <p:cNvPr id="81930" name="AutoShape 9"/>
          <p:cNvSpPr>
            <a:spLocks/>
          </p:cNvSpPr>
          <p:nvPr/>
        </p:nvSpPr>
        <p:spPr bwMode="auto">
          <a:xfrm>
            <a:off x="3543300" y="2171700"/>
            <a:ext cx="1181100" cy="300038"/>
          </a:xfrm>
          <a:prstGeom prst="borderCallout1">
            <a:avLst>
              <a:gd name="adj1" fmla="val 28528"/>
              <a:gd name="adj2" fmla="val 104843"/>
              <a:gd name="adj3" fmla="val -208241"/>
              <a:gd name="adj4" fmla="val 233602"/>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Maximize/Restore button</a:t>
            </a:r>
            <a:endParaRPr lang="en-US" sz="1350"/>
          </a:p>
        </p:txBody>
      </p:sp>
      <p:sp>
        <p:nvSpPr>
          <p:cNvPr id="81931" name="AutoShape 10"/>
          <p:cNvSpPr>
            <a:spLocks/>
          </p:cNvSpPr>
          <p:nvPr/>
        </p:nvSpPr>
        <p:spPr bwMode="auto">
          <a:xfrm>
            <a:off x="4000500" y="2800350"/>
            <a:ext cx="838200" cy="190500"/>
          </a:xfrm>
          <a:prstGeom prst="borderCallout1">
            <a:avLst>
              <a:gd name="adj1" fmla="val 45000"/>
              <a:gd name="adj2" fmla="val 106810"/>
              <a:gd name="adj3" fmla="val 93250"/>
              <a:gd name="adj4" fmla="val 303407"/>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Scrollbar</a:t>
            </a:r>
            <a:endParaRPr lang="en-US" sz="1350"/>
          </a:p>
        </p:txBody>
      </p:sp>
      <p:sp>
        <p:nvSpPr>
          <p:cNvPr id="81932" name="Rectangle 11"/>
          <p:cNvSpPr>
            <a:spLocks noChangeArrowheads="1"/>
          </p:cNvSpPr>
          <p:nvPr/>
        </p:nvSpPr>
        <p:spPr bwMode="auto">
          <a:xfrm>
            <a:off x="5048250" y="3843338"/>
            <a:ext cx="500063" cy="123825"/>
          </a:xfrm>
          <a:prstGeom prst="rect">
            <a:avLst/>
          </a:prstGeom>
          <a:noFill/>
          <a:ln w="15875">
            <a:solidFill>
              <a:srgbClr val="FF0000"/>
            </a:solidFill>
            <a:miter lim="800000"/>
            <a:headEnd/>
            <a:tailEnd/>
          </a:ln>
        </p:spPr>
        <p:txBody>
          <a:bodyPr/>
          <a:lstStyle/>
          <a:p>
            <a:pPr algn="ctr"/>
            <a:endParaRPr lang="en-US" sz="1350"/>
          </a:p>
        </p:txBody>
      </p:sp>
      <p:sp>
        <p:nvSpPr>
          <p:cNvPr id="81933" name="AutoShape 12"/>
          <p:cNvSpPr>
            <a:spLocks/>
          </p:cNvSpPr>
          <p:nvPr/>
        </p:nvSpPr>
        <p:spPr bwMode="auto">
          <a:xfrm>
            <a:off x="4000500" y="3429000"/>
            <a:ext cx="839391" cy="339329"/>
          </a:xfrm>
          <a:prstGeom prst="borderCallout1">
            <a:avLst>
              <a:gd name="adj1" fmla="val 25245"/>
              <a:gd name="adj2" fmla="val 106810"/>
              <a:gd name="adj3" fmla="val 126931"/>
              <a:gd name="adj4" fmla="val 150282"/>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Document view options</a:t>
            </a:r>
            <a:endParaRPr lang="en-US" sz="1350"/>
          </a:p>
        </p:txBody>
      </p:sp>
      <p:sp>
        <p:nvSpPr>
          <p:cNvPr id="15" name="Rectangle 14"/>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8673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5"/>
          <p:cNvSpPr>
            <a:spLocks noGrp="1"/>
          </p:cNvSpPr>
          <p:nvPr>
            <p:ph type="sldNum" sz="quarter" idx="12"/>
          </p:nvPr>
        </p:nvSpPr>
        <p:spPr>
          <a:noFill/>
        </p:spPr>
        <p:txBody>
          <a:bodyPr/>
          <a:lstStyle/>
          <a:p>
            <a:fld id="{46F32442-9CB8-4F49-93F8-BB4CB51AE3E8}" type="slidenum">
              <a:rPr lang="en-US" smtClean="0"/>
              <a:pPr/>
              <a:t>19</a:t>
            </a:fld>
            <a:endParaRPr lang="en-US" smtClean="0"/>
          </a:p>
        </p:txBody>
      </p:sp>
      <p:sp>
        <p:nvSpPr>
          <p:cNvPr id="90114" name="Rectangle 2"/>
          <p:cNvSpPr>
            <a:spLocks noGrp="1" noChangeArrowheads="1"/>
          </p:cNvSpPr>
          <p:nvPr>
            <p:ph type="title"/>
          </p:nvPr>
        </p:nvSpPr>
        <p:spPr>
          <a:xfrm>
            <a:off x="457200" y="194354"/>
            <a:ext cx="8229600" cy="642124"/>
          </a:xfrm>
        </p:spPr>
        <p:txBody>
          <a:bodyPr>
            <a:normAutofit fontScale="90000"/>
          </a:bodyPr>
          <a:lstStyle/>
          <a:p>
            <a:pPr eaLnBrk="1" hangingPunct="1">
              <a:defRPr/>
            </a:pPr>
            <a:r>
              <a:rPr lang="en-US" dirty="0"/>
              <a:t>File Management</a:t>
            </a:r>
          </a:p>
        </p:txBody>
      </p:sp>
      <p:sp>
        <p:nvSpPr>
          <p:cNvPr id="90115" name="Rectangle 3"/>
          <p:cNvSpPr>
            <a:spLocks noGrp="1" noChangeArrowheads="1"/>
          </p:cNvSpPr>
          <p:nvPr>
            <p:ph type="body" idx="1"/>
          </p:nvPr>
        </p:nvSpPr>
        <p:spPr>
          <a:xfrm>
            <a:off x="457200" y="1063229"/>
            <a:ext cx="8229600" cy="3394472"/>
          </a:xfrm>
        </p:spPr>
        <p:txBody>
          <a:bodyPr>
            <a:normAutofit fontScale="92500"/>
          </a:bodyPr>
          <a:lstStyle/>
          <a:p>
            <a:pPr eaLnBrk="1" hangingPunct="1">
              <a:defRPr/>
            </a:pPr>
            <a:r>
              <a:rPr lang="en-US" dirty="0" smtClean="0">
                <a:effectLst/>
              </a:rPr>
              <a:t>The operating system provides an organizational structure for the computer’s contents.</a:t>
            </a:r>
          </a:p>
          <a:p>
            <a:pPr eaLnBrk="1" hangingPunct="1">
              <a:defRPr/>
            </a:pPr>
            <a:r>
              <a:rPr lang="en-US" dirty="0" smtClean="0">
                <a:effectLst/>
              </a:rPr>
              <a:t>Hierarchical structure of directories:</a:t>
            </a:r>
          </a:p>
          <a:p>
            <a:pPr lvl="1" eaLnBrk="1" hangingPunct="1">
              <a:defRPr/>
            </a:pPr>
            <a:r>
              <a:rPr lang="en-US" dirty="0" smtClean="0">
                <a:effectLst/>
              </a:rPr>
              <a:t>Drives</a:t>
            </a:r>
          </a:p>
          <a:p>
            <a:pPr lvl="2" eaLnBrk="1" hangingPunct="1">
              <a:defRPr/>
            </a:pPr>
            <a:r>
              <a:rPr lang="en-US" dirty="0" smtClean="0">
                <a:effectLst/>
              </a:rPr>
              <a:t>Folders</a:t>
            </a:r>
          </a:p>
          <a:p>
            <a:pPr lvl="3" eaLnBrk="1" hangingPunct="1">
              <a:buFont typeface="Wingdings" pitchFamily="2" charset="2"/>
              <a:buChar char="v"/>
              <a:defRPr/>
            </a:pPr>
            <a:r>
              <a:rPr lang="en-US" dirty="0" smtClean="0">
                <a:effectLst/>
                <a:latin typeface="Verdana" pitchFamily="34" charset="0"/>
              </a:rPr>
              <a:t>Subfolders</a:t>
            </a:r>
          </a:p>
          <a:p>
            <a:pPr lvl="4" eaLnBrk="1" hangingPunct="1">
              <a:defRPr/>
            </a:pPr>
            <a:r>
              <a:rPr lang="en-US" dirty="0" smtClean="0">
                <a:effectLst/>
                <a:latin typeface="Verdana" pitchFamily="34" charset="0"/>
              </a:rPr>
              <a:t>Files</a:t>
            </a:r>
            <a:endParaRPr lang="en-US" dirty="0" smtClean="0">
              <a:effectLst/>
            </a:endParaRP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8" name="Picture 4" descr="Image result for pic of files and fold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986" y="2652401"/>
            <a:ext cx="2661659" cy="1774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861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8" descr="Figure 5"/>
          <p:cNvPicPr>
            <a:picLocks noChangeAspect="1" noChangeArrowheads="1"/>
          </p:cNvPicPr>
          <p:nvPr/>
        </p:nvPicPr>
        <p:blipFill>
          <a:blip r:embed="rId3"/>
          <a:srcRect/>
          <a:stretch>
            <a:fillRect/>
          </a:stretch>
        </p:blipFill>
        <p:spPr bwMode="auto">
          <a:xfrm>
            <a:off x="1633537" y="1408510"/>
            <a:ext cx="5187554" cy="2767013"/>
          </a:xfrm>
          <a:prstGeom prst="rect">
            <a:avLst/>
          </a:prstGeom>
          <a:noFill/>
          <a:ln w="9525">
            <a:noFill/>
            <a:miter lim="800000"/>
            <a:headEnd/>
            <a:tailEnd/>
          </a:ln>
        </p:spPr>
      </p:pic>
      <p:sp>
        <p:nvSpPr>
          <p:cNvPr id="86019" name="Slide Number Placeholder 5"/>
          <p:cNvSpPr>
            <a:spLocks noGrp="1"/>
          </p:cNvSpPr>
          <p:nvPr>
            <p:ph type="sldNum" sz="quarter" idx="12"/>
          </p:nvPr>
        </p:nvSpPr>
        <p:spPr>
          <a:noFill/>
        </p:spPr>
        <p:txBody>
          <a:bodyPr/>
          <a:lstStyle/>
          <a:p>
            <a:fld id="{C789104C-CEDB-4FF9-948C-48F37A1B792F}" type="slidenum">
              <a:rPr lang="en-US" smtClean="0"/>
              <a:pPr/>
              <a:t>20</a:t>
            </a:fld>
            <a:endParaRPr lang="en-US" smtClean="0"/>
          </a:p>
        </p:txBody>
      </p:sp>
      <p:sp>
        <p:nvSpPr>
          <p:cNvPr id="212994" name="Rectangle 2"/>
          <p:cNvSpPr>
            <a:spLocks noGrp="1" noChangeArrowheads="1"/>
          </p:cNvSpPr>
          <p:nvPr>
            <p:ph type="title"/>
          </p:nvPr>
        </p:nvSpPr>
        <p:spPr/>
        <p:txBody>
          <a:bodyPr/>
          <a:lstStyle/>
          <a:p>
            <a:pPr eaLnBrk="1" hangingPunct="1">
              <a:defRPr/>
            </a:pPr>
            <a:r>
              <a:rPr lang="en-US" dirty="0"/>
              <a:t>File Management</a:t>
            </a:r>
            <a:endParaRPr lang="en-US" sz="3000" dirty="0"/>
          </a:p>
        </p:txBody>
      </p:sp>
      <p:sp>
        <p:nvSpPr>
          <p:cNvPr id="86021" name="AutoShape 2"/>
          <p:cNvSpPr>
            <a:spLocks/>
          </p:cNvSpPr>
          <p:nvPr/>
        </p:nvSpPr>
        <p:spPr bwMode="auto">
          <a:xfrm>
            <a:off x="6250781" y="2210991"/>
            <a:ext cx="257175" cy="653653"/>
          </a:xfrm>
          <a:prstGeom prst="rightBrace">
            <a:avLst>
              <a:gd name="adj1" fmla="val 20486"/>
              <a:gd name="adj2" fmla="val 31329"/>
            </a:avLst>
          </a:prstGeom>
          <a:noFill/>
          <a:ln w="25400">
            <a:solidFill>
              <a:srgbClr val="00B050"/>
            </a:solidFill>
            <a:round/>
            <a:headEnd/>
            <a:tailEnd/>
          </a:ln>
        </p:spPr>
        <p:txBody>
          <a:bodyPr/>
          <a:lstStyle/>
          <a:p>
            <a:pPr algn="ctr"/>
            <a:endParaRPr lang="en-US" sz="1350"/>
          </a:p>
        </p:txBody>
      </p:sp>
      <p:sp>
        <p:nvSpPr>
          <p:cNvPr id="86022" name="AutoShape 3"/>
          <p:cNvSpPr>
            <a:spLocks/>
          </p:cNvSpPr>
          <p:nvPr/>
        </p:nvSpPr>
        <p:spPr bwMode="auto">
          <a:xfrm>
            <a:off x="6873479" y="1807369"/>
            <a:ext cx="945356" cy="834629"/>
          </a:xfrm>
          <a:prstGeom prst="borderCallout1">
            <a:avLst>
              <a:gd name="adj1" fmla="val 11968"/>
              <a:gd name="adj2" fmla="val -6810"/>
              <a:gd name="adj3" fmla="val 76528"/>
              <a:gd name="adj4" fmla="val -55394"/>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Files and folders inside MGT 111 Spring folder</a:t>
            </a:r>
            <a:endParaRPr lang="en-US" sz="1350"/>
          </a:p>
        </p:txBody>
      </p:sp>
      <p:sp>
        <p:nvSpPr>
          <p:cNvPr id="86023" name="AutoShape 5"/>
          <p:cNvSpPr>
            <a:spLocks/>
          </p:cNvSpPr>
          <p:nvPr/>
        </p:nvSpPr>
        <p:spPr bwMode="auto">
          <a:xfrm>
            <a:off x="5012532" y="2930129"/>
            <a:ext cx="1460897" cy="539353"/>
          </a:xfrm>
          <a:prstGeom prst="borderCallout1">
            <a:avLst>
              <a:gd name="adj1" fmla="val 18500"/>
              <a:gd name="adj2" fmla="val -4403"/>
              <a:gd name="adj3" fmla="val -164338"/>
              <a:gd name="adj4" fmla="val -177213"/>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Navigation pane with links to favorite folders</a:t>
            </a:r>
            <a:endParaRPr lang="en-US" sz="1350"/>
          </a:p>
        </p:txBody>
      </p:sp>
      <p:sp>
        <p:nvSpPr>
          <p:cNvPr id="86024" name="AutoShape 6"/>
          <p:cNvSpPr>
            <a:spLocks/>
          </p:cNvSpPr>
          <p:nvPr/>
        </p:nvSpPr>
        <p:spPr bwMode="auto">
          <a:xfrm>
            <a:off x="3211116" y="3595688"/>
            <a:ext cx="1720453" cy="336947"/>
          </a:xfrm>
          <a:prstGeom prst="borderCallout1">
            <a:avLst>
              <a:gd name="adj1" fmla="val 29556"/>
              <a:gd name="adj2" fmla="val -3736"/>
              <a:gd name="adj3" fmla="val 35634"/>
              <a:gd name="adj4" fmla="val -25963"/>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Folders presented in a hierarchical structure</a:t>
            </a:r>
            <a:endParaRPr lang="en-US" sz="1350"/>
          </a:p>
        </p:txBody>
      </p:sp>
      <p:sp>
        <p:nvSpPr>
          <p:cNvPr id="86025" name="AutoShape 7"/>
          <p:cNvSpPr>
            <a:spLocks/>
          </p:cNvSpPr>
          <p:nvPr/>
        </p:nvSpPr>
        <p:spPr bwMode="auto">
          <a:xfrm>
            <a:off x="5225653" y="3507581"/>
            <a:ext cx="1460897" cy="539354"/>
          </a:xfrm>
          <a:prstGeom prst="borderCallout1">
            <a:avLst>
              <a:gd name="adj1" fmla="val 18500"/>
              <a:gd name="adj2" fmla="val -4403"/>
              <a:gd name="adj3" fmla="val -185713"/>
              <a:gd name="adj4" fmla="val -200074"/>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Click to display the Searches Folder</a:t>
            </a:r>
            <a:endParaRPr lang="en-US" sz="1350"/>
          </a:p>
        </p:txBody>
      </p:sp>
      <p:sp>
        <p:nvSpPr>
          <p:cNvPr id="86026" name="AutoShape 4"/>
          <p:cNvSpPr>
            <a:spLocks/>
          </p:cNvSpPr>
          <p:nvPr/>
        </p:nvSpPr>
        <p:spPr bwMode="auto">
          <a:xfrm>
            <a:off x="3340894" y="3246835"/>
            <a:ext cx="1460897" cy="336947"/>
          </a:xfrm>
          <a:prstGeom prst="borderCallout1">
            <a:avLst>
              <a:gd name="adj1" fmla="val 29556"/>
              <a:gd name="adj2" fmla="val -4403"/>
              <a:gd name="adj3" fmla="val -491"/>
              <a:gd name="adj4" fmla="val -30130"/>
            </a:avLst>
          </a:prstGeom>
          <a:solidFill>
            <a:srgbClr val="FFFFFF"/>
          </a:solidFill>
          <a:ln w="9525">
            <a:solidFill>
              <a:srgbClr val="000000"/>
            </a:solidFill>
            <a:miter lim="800000"/>
            <a:headEnd/>
            <a:tailEnd type="triangle" w="med" len="med"/>
          </a:ln>
        </p:spPr>
        <p:txBody>
          <a:bodyPr/>
          <a:lstStyle/>
          <a:p>
            <a:pPr>
              <a:spcAft>
                <a:spcPts val="750"/>
              </a:spcAft>
            </a:pPr>
            <a:r>
              <a:rPr lang="en-US" sz="825">
                <a:solidFill>
                  <a:srgbClr val="000000"/>
                </a:solidFill>
                <a:latin typeface="Calibri" pitchFamily="34" charset="0"/>
              </a:rPr>
              <a:t>MGT 111 Spring folder selected</a:t>
            </a:r>
            <a:endParaRPr lang="en-US" sz="1350"/>
          </a:p>
        </p:txBody>
      </p:sp>
      <p:sp>
        <p:nvSpPr>
          <p:cNvPr id="12" name="Rectangle 1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962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5"/>
          <p:cNvSpPr>
            <a:spLocks noGrp="1"/>
          </p:cNvSpPr>
          <p:nvPr>
            <p:ph type="sldNum" sz="quarter" idx="12"/>
          </p:nvPr>
        </p:nvSpPr>
        <p:spPr>
          <a:noFill/>
        </p:spPr>
        <p:txBody>
          <a:bodyPr/>
          <a:lstStyle/>
          <a:p>
            <a:fld id="{D71D8F7C-35EE-457C-B657-AD7D7EA663E1}" type="slidenum">
              <a:rPr lang="en-US" smtClean="0"/>
              <a:pPr/>
              <a:t>21</a:t>
            </a:fld>
            <a:endParaRPr lang="en-US" smtClean="0"/>
          </a:p>
        </p:txBody>
      </p:sp>
      <p:sp>
        <p:nvSpPr>
          <p:cNvPr id="215042" name="Rectangle 2"/>
          <p:cNvSpPr>
            <a:spLocks noGrp="1" noChangeArrowheads="1"/>
          </p:cNvSpPr>
          <p:nvPr>
            <p:ph type="title"/>
          </p:nvPr>
        </p:nvSpPr>
        <p:spPr/>
        <p:txBody>
          <a:bodyPr>
            <a:normAutofit fontScale="90000"/>
          </a:bodyPr>
          <a:lstStyle/>
          <a:p>
            <a:pPr eaLnBrk="1" hangingPunct="1">
              <a:defRPr/>
            </a:pPr>
            <a:r>
              <a:rPr lang="en-US"/>
              <a:t>Viewing and Sorting </a:t>
            </a:r>
            <a:br>
              <a:rPr lang="en-US"/>
            </a:br>
            <a:r>
              <a:rPr lang="en-US"/>
              <a:t>Files and Folders</a:t>
            </a:r>
            <a:endParaRPr lang="en-US" sz="3000"/>
          </a:p>
        </p:txBody>
      </p:sp>
      <p:sp>
        <p:nvSpPr>
          <p:cNvPr id="215043" name="Rectangle 3"/>
          <p:cNvSpPr>
            <a:spLocks noGrp="1" noChangeArrowheads="1"/>
          </p:cNvSpPr>
          <p:nvPr>
            <p:ph type="body" idx="1"/>
          </p:nvPr>
        </p:nvSpPr>
        <p:spPr>
          <a:xfrm>
            <a:off x="324465" y="1432917"/>
            <a:ext cx="2971800" cy="3257550"/>
          </a:xfrm>
        </p:spPr>
        <p:txBody>
          <a:bodyPr/>
          <a:lstStyle/>
          <a:p>
            <a:pPr eaLnBrk="1" hangingPunct="1">
              <a:defRPr/>
            </a:pPr>
            <a:r>
              <a:rPr lang="en-US" dirty="0">
                <a:effectLst/>
              </a:rPr>
              <a:t>Flip </a:t>
            </a:r>
            <a:br>
              <a:rPr lang="en-US" dirty="0">
                <a:effectLst/>
              </a:rPr>
            </a:br>
            <a:r>
              <a:rPr lang="en-US" dirty="0">
                <a:effectLst/>
              </a:rPr>
              <a:t>3D</a:t>
            </a:r>
          </a:p>
        </p:txBody>
      </p:sp>
      <p:pic>
        <p:nvPicPr>
          <p:cNvPr id="88069" name="Picture 5" descr="evans5_5_18_0001.tif                                           00000010Macintosh HD                   ABA78158:"/>
          <p:cNvPicPr>
            <a:picLocks noChangeAspect="1" noChangeArrowheads="1"/>
          </p:cNvPicPr>
          <p:nvPr/>
        </p:nvPicPr>
        <p:blipFill>
          <a:blip r:embed="rId3"/>
          <a:srcRect/>
          <a:stretch>
            <a:fillRect/>
          </a:stretch>
        </p:blipFill>
        <p:spPr bwMode="auto">
          <a:xfrm>
            <a:off x="3115175" y="1232297"/>
            <a:ext cx="5435203" cy="3365897"/>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470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5"/>
          <p:cNvSpPr>
            <a:spLocks noGrp="1"/>
          </p:cNvSpPr>
          <p:nvPr>
            <p:ph type="sldNum" sz="quarter" idx="12"/>
          </p:nvPr>
        </p:nvSpPr>
        <p:spPr>
          <a:noFill/>
        </p:spPr>
        <p:txBody>
          <a:bodyPr/>
          <a:lstStyle/>
          <a:p>
            <a:fld id="{8E68BCAB-E359-4170-9660-FA0B2A3F6D15}" type="slidenum">
              <a:rPr lang="en-US" smtClean="0"/>
              <a:pPr/>
              <a:t>22</a:t>
            </a:fld>
            <a:endParaRPr lang="en-US" smtClean="0"/>
          </a:p>
        </p:txBody>
      </p:sp>
      <p:sp>
        <p:nvSpPr>
          <p:cNvPr id="217090" name="Rectangle 2"/>
          <p:cNvSpPr>
            <a:spLocks noGrp="1" noChangeArrowheads="1"/>
          </p:cNvSpPr>
          <p:nvPr>
            <p:ph type="title"/>
          </p:nvPr>
        </p:nvSpPr>
        <p:spPr/>
        <p:txBody>
          <a:bodyPr>
            <a:normAutofit fontScale="90000"/>
          </a:bodyPr>
          <a:lstStyle/>
          <a:p>
            <a:pPr eaLnBrk="1" hangingPunct="1">
              <a:defRPr/>
            </a:pPr>
            <a:r>
              <a:rPr lang="en-US"/>
              <a:t>Viewing and Sorting </a:t>
            </a:r>
            <a:br>
              <a:rPr lang="en-US"/>
            </a:br>
            <a:r>
              <a:rPr lang="en-US"/>
              <a:t>Files and Folders</a:t>
            </a:r>
            <a:endParaRPr lang="en-US" sz="3000"/>
          </a:p>
        </p:txBody>
      </p:sp>
      <p:sp>
        <p:nvSpPr>
          <p:cNvPr id="217091" name="Rectangle 3"/>
          <p:cNvSpPr>
            <a:spLocks noGrp="1" noChangeArrowheads="1"/>
          </p:cNvSpPr>
          <p:nvPr>
            <p:ph type="body" idx="1"/>
          </p:nvPr>
        </p:nvSpPr>
        <p:spPr>
          <a:xfrm>
            <a:off x="457200" y="1548581"/>
            <a:ext cx="2971800" cy="628650"/>
          </a:xfrm>
        </p:spPr>
        <p:txBody>
          <a:bodyPr/>
          <a:lstStyle/>
          <a:p>
            <a:pPr eaLnBrk="1" hangingPunct="1">
              <a:defRPr/>
            </a:pPr>
            <a:r>
              <a:rPr lang="en-US" dirty="0">
                <a:effectLst/>
              </a:rPr>
              <a:t>Details view </a:t>
            </a:r>
          </a:p>
        </p:txBody>
      </p:sp>
      <p:pic>
        <p:nvPicPr>
          <p:cNvPr id="90117" name="Picture 5" descr="evans5_5_20_0001.tif                                           00000010Macintosh HD                   ABA78158:"/>
          <p:cNvPicPr>
            <a:picLocks noChangeAspect="1" noChangeArrowheads="1"/>
          </p:cNvPicPr>
          <p:nvPr/>
        </p:nvPicPr>
        <p:blipFill>
          <a:blip r:embed="rId3"/>
          <a:srcRect/>
          <a:stretch>
            <a:fillRect/>
          </a:stretch>
        </p:blipFill>
        <p:spPr bwMode="auto">
          <a:xfrm>
            <a:off x="3598606" y="1377029"/>
            <a:ext cx="4336026" cy="2993622"/>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9483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6"/>
          <p:cNvSpPr>
            <a:spLocks noGrp="1"/>
          </p:cNvSpPr>
          <p:nvPr>
            <p:ph type="sldNum" sz="quarter" idx="12"/>
          </p:nvPr>
        </p:nvSpPr>
        <p:spPr>
          <a:noFill/>
        </p:spPr>
        <p:txBody>
          <a:bodyPr/>
          <a:lstStyle/>
          <a:p>
            <a:fld id="{E28FE2A9-7D9C-44F4-B3A1-3B4921C51ADE}" type="slidenum">
              <a:rPr lang="en-US" smtClean="0"/>
              <a:pPr/>
              <a:t>23</a:t>
            </a:fld>
            <a:endParaRPr lang="en-US" smtClean="0"/>
          </a:p>
        </p:txBody>
      </p:sp>
      <p:sp>
        <p:nvSpPr>
          <p:cNvPr id="166914" name="Rectangle 2"/>
          <p:cNvSpPr>
            <a:spLocks noGrp="1" noChangeArrowheads="1"/>
          </p:cNvSpPr>
          <p:nvPr>
            <p:ph type="title"/>
          </p:nvPr>
        </p:nvSpPr>
        <p:spPr>
          <a:xfrm>
            <a:off x="1637070" y="143354"/>
            <a:ext cx="5058697" cy="857250"/>
          </a:xfrm>
        </p:spPr>
        <p:txBody>
          <a:bodyPr>
            <a:normAutofit fontScale="90000"/>
          </a:bodyPr>
          <a:lstStyle/>
          <a:p>
            <a:pPr eaLnBrk="1" hangingPunct="1">
              <a:defRPr/>
            </a:pPr>
            <a:r>
              <a:rPr lang="en-US" sz="3000" dirty="0"/>
              <a:t>Viewing and Sorting </a:t>
            </a:r>
            <a:br>
              <a:rPr lang="en-US" sz="3000" dirty="0"/>
            </a:br>
            <a:r>
              <a:rPr lang="en-US" sz="3000" dirty="0"/>
              <a:t>Files and Folders</a:t>
            </a:r>
          </a:p>
        </p:txBody>
      </p:sp>
      <p:sp>
        <p:nvSpPr>
          <p:cNvPr id="166919" name="Rectangle 7"/>
          <p:cNvSpPr>
            <a:spLocks noGrp="1" noChangeArrowheads="1"/>
          </p:cNvSpPr>
          <p:nvPr>
            <p:ph type="body" sz="half" idx="1"/>
          </p:nvPr>
        </p:nvSpPr>
        <p:spPr>
          <a:xfrm>
            <a:off x="456481" y="1310686"/>
            <a:ext cx="2080242" cy="2365772"/>
          </a:xfrm>
        </p:spPr>
        <p:txBody>
          <a:bodyPr>
            <a:normAutofit/>
          </a:bodyPr>
          <a:lstStyle/>
          <a:p>
            <a:pPr eaLnBrk="1" hangingPunct="1">
              <a:defRPr/>
            </a:pPr>
            <a:r>
              <a:rPr lang="en-US" dirty="0">
                <a:effectLst/>
              </a:rPr>
              <a:t>Large </a:t>
            </a:r>
            <a:br>
              <a:rPr lang="en-US" dirty="0">
                <a:effectLst/>
              </a:rPr>
            </a:br>
            <a:r>
              <a:rPr lang="en-US" dirty="0">
                <a:effectLst/>
              </a:rPr>
              <a:t>Icon </a:t>
            </a:r>
            <a:br>
              <a:rPr lang="en-US" dirty="0">
                <a:effectLst/>
              </a:rPr>
            </a:br>
            <a:r>
              <a:rPr lang="en-US" dirty="0">
                <a:effectLst/>
              </a:rPr>
              <a:t>view</a:t>
            </a:r>
            <a:r>
              <a:rPr lang="en-US" sz="2100" dirty="0"/>
              <a:t> </a:t>
            </a:r>
            <a:r>
              <a:rPr lang="en-US" sz="2700" dirty="0"/>
              <a:t>	</a:t>
            </a:r>
          </a:p>
        </p:txBody>
      </p:sp>
      <p:pic>
        <p:nvPicPr>
          <p:cNvPr id="92165" name="Picture 11" descr="evans5_5_21_0001.tif                                           00000010Macintosh HD                   ABA78158:"/>
          <p:cNvPicPr>
            <a:picLocks noChangeAspect="1" noChangeArrowheads="1"/>
          </p:cNvPicPr>
          <p:nvPr/>
        </p:nvPicPr>
        <p:blipFill>
          <a:blip r:embed="rId3"/>
          <a:srcRect/>
          <a:stretch>
            <a:fillRect/>
          </a:stretch>
        </p:blipFill>
        <p:spPr bwMode="auto">
          <a:xfrm>
            <a:off x="3735144" y="1063228"/>
            <a:ext cx="5261372" cy="3302794"/>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32746"/>
      </p:ext>
    </p:extLst>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6"/>
          <p:cNvSpPr>
            <a:spLocks noGrp="1"/>
          </p:cNvSpPr>
          <p:nvPr>
            <p:ph type="sldNum" sz="quarter" idx="12"/>
          </p:nvPr>
        </p:nvSpPr>
        <p:spPr>
          <a:noFill/>
        </p:spPr>
        <p:txBody>
          <a:bodyPr/>
          <a:lstStyle/>
          <a:p>
            <a:fld id="{A374E55A-92FF-492E-8009-953892F6CC81}" type="slidenum">
              <a:rPr lang="en-US" smtClean="0"/>
              <a:pPr/>
              <a:t>24</a:t>
            </a:fld>
            <a:endParaRPr lang="en-US" smtClean="0"/>
          </a:p>
        </p:txBody>
      </p:sp>
      <p:sp>
        <p:nvSpPr>
          <p:cNvPr id="167943" name="Rectangle 7"/>
          <p:cNvSpPr>
            <a:spLocks noGrp="1" noChangeArrowheads="1"/>
          </p:cNvSpPr>
          <p:nvPr>
            <p:ph type="title"/>
          </p:nvPr>
        </p:nvSpPr>
        <p:spPr/>
        <p:txBody>
          <a:bodyPr>
            <a:noAutofit/>
          </a:bodyPr>
          <a:lstStyle/>
          <a:p>
            <a:pPr eaLnBrk="1" hangingPunct="1">
              <a:defRPr/>
            </a:pPr>
            <a:r>
              <a:rPr lang="en-US" sz="3200" dirty="0"/>
              <a:t>Viewing and Sorting </a:t>
            </a:r>
            <a:br>
              <a:rPr lang="en-US" sz="3200" dirty="0"/>
            </a:br>
            <a:r>
              <a:rPr lang="en-US" sz="3200" dirty="0"/>
              <a:t>Files and Folders</a:t>
            </a:r>
          </a:p>
        </p:txBody>
      </p:sp>
      <p:sp>
        <p:nvSpPr>
          <p:cNvPr id="167944" name="Rectangle 8"/>
          <p:cNvSpPr>
            <a:spLocks noGrp="1" noChangeArrowheads="1"/>
          </p:cNvSpPr>
          <p:nvPr>
            <p:ph type="body" sz="half" idx="1"/>
          </p:nvPr>
        </p:nvSpPr>
        <p:spPr>
          <a:xfrm>
            <a:off x="342900" y="1161566"/>
            <a:ext cx="5429250" cy="3394472"/>
          </a:xfrm>
        </p:spPr>
        <p:txBody>
          <a:bodyPr/>
          <a:lstStyle/>
          <a:p>
            <a:pPr eaLnBrk="1" hangingPunct="1"/>
            <a:r>
              <a:rPr lang="en-US" sz="2800" dirty="0" smtClean="0">
                <a:effectLst/>
              </a:rPr>
              <a:t>Other views available: </a:t>
            </a:r>
          </a:p>
          <a:p>
            <a:pPr lvl="1" eaLnBrk="1" hangingPunct="1"/>
            <a:r>
              <a:rPr lang="en-US" sz="2400" dirty="0"/>
              <a:t>Tiles view</a:t>
            </a:r>
          </a:p>
          <a:p>
            <a:pPr lvl="1" eaLnBrk="1" hangingPunct="1"/>
            <a:r>
              <a:rPr lang="en-US" sz="2400" dirty="0"/>
              <a:t>List view</a:t>
            </a:r>
          </a:p>
          <a:p>
            <a:pPr lvl="1" eaLnBrk="1" hangingPunct="1"/>
            <a:r>
              <a:rPr lang="en-US" sz="2400" dirty="0"/>
              <a:t>Small and Medium Icons views</a:t>
            </a:r>
            <a:endParaRPr lang="en-US" sz="1800" dirty="0"/>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154" y="1347537"/>
            <a:ext cx="3505200" cy="277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155043"/>
      </p:ext>
    </p:extLst>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5"/>
          <p:cNvSpPr>
            <a:spLocks noGrp="1"/>
          </p:cNvSpPr>
          <p:nvPr>
            <p:ph type="sldNum" sz="quarter" idx="12"/>
          </p:nvPr>
        </p:nvSpPr>
        <p:spPr>
          <a:noFill/>
        </p:spPr>
        <p:txBody>
          <a:bodyPr/>
          <a:lstStyle/>
          <a:p>
            <a:fld id="{059E0D10-A495-464A-AFC6-3B953911FAC7}" type="slidenum">
              <a:rPr lang="en-US" smtClean="0"/>
              <a:pPr/>
              <a:t>25</a:t>
            </a:fld>
            <a:endParaRPr lang="en-US" smtClean="0"/>
          </a:p>
        </p:txBody>
      </p:sp>
      <p:sp>
        <p:nvSpPr>
          <p:cNvPr id="92173" name="Rectangle 13"/>
          <p:cNvSpPr>
            <a:spLocks noGrp="1" noChangeArrowheads="1"/>
          </p:cNvSpPr>
          <p:nvPr>
            <p:ph type="title"/>
          </p:nvPr>
        </p:nvSpPr>
        <p:spPr/>
        <p:txBody>
          <a:bodyPr/>
          <a:lstStyle/>
          <a:p>
            <a:pPr eaLnBrk="1" hangingPunct="1">
              <a:defRPr/>
            </a:pPr>
            <a:r>
              <a:rPr lang="en-US"/>
              <a:t>Naming Files</a:t>
            </a:r>
          </a:p>
        </p:txBody>
      </p:sp>
      <p:sp>
        <p:nvSpPr>
          <p:cNvPr id="92174" name="Rectangle 14"/>
          <p:cNvSpPr>
            <a:spLocks noGrp="1" noChangeArrowheads="1"/>
          </p:cNvSpPr>
          <p:nvPr>
            <p:ph type="body" idx="1"/>
          </p:nvPr>
        </p:nvSpPr>
        <p:spPr>
          <a:xfrm>
            <a:off x="457199" y="1207675"/>
            <a:ext cx="5642811" cy="3215498"/>
          </a:xfrm>
        </p:spPr>
        <p:txBody>
          <a:bodyPr>
            <a:normAutofit fontScale="92500" lnSpcReduction="10000"/>
          </a:bodyPr>
          <a:lstStyle/>
          <a:p>
            <a:pPr eaLnBrk="1" hangingPunct="1">
              <a:lnSpc>
                <a:spcPct val="90000"/>
              </a:lnSpc>
              <a:defRPr/>
            </a:pPr>
            <a:r>
              <a:rPr lang="en-US" dirty="0">
                <a:effectLst/>
              </a:rPr>
              <a:t>Filename: Name assigned plus filename extension</a:t>
            </a:r>
          </a:p>
          <a:p>
            <a:pPr eaLnBrk="1" hangingPunct="1">
              <a:lnSpc>
                <a:spcPct val="90000"/>
              </a:lnSpc>
              <a:defRPr/>
            </a:pPr>
            <a:r>
              <a:rPr lang="en-US" dirty="0">
                <a:effectLst/>
              </a:rPr>
              <a:t>Characters not legal in Windows filenames: </a:t>
            </a:r>
            <a:r>
              <a:rPr lang="en-US" sz="1800" dirty="0"/>
              <a:t>     </a:t>
            </a:r>
            <a:r>
              <a:rPr lang="en-GB" dirty="0">
                <a:solidFill>
                  <a:srgbClr val="000000"/>
                </a:solidFill>
                <a:effectLst/>
                <a:latin typeface="Verdana" pitchFamily="34" charset="0"/>
                <a:cs typeface="Helvetica" charset="0"/>
              </a:rPr>
              <a:t>“ / \ * ? &lt; &gt; | :</a:t>
            </a:r>
          </a:p>
          <a:p>
            <a:pPr eaLnBrk="1" hangingPunct="1">
              <a:lnSpc>
                <a:spcPct val="90000"/>
              </a:lnSpc>
              <a:defRPr/>
            </a:pPr>
            <a:r>
              <a:rPr lang="en-US" dirty="0">
                <a:effectLst/>
              </a:rPr>
              <a:t>Character not legal in Mac filenames: </a:t>
            </a:r>
            <a:r>
              <a:rPr lang="en-US" sz="1800" dirty="0"/>
              <a:t>   </a:t>
            </a:r>
          </a:p>
          <a:p>
            <a:pPr eaLnBrk="1" hangingPunct="1">
              <a:lnSpc>
                <a:spcPct val="90000"/>
              </a:lnSpc>
              <a:buFontTx/>
              <a:buNone/>
              <a:defRPr/>
            </a:pPr>
            <a:r>
              <a:rPr lang="en-US" sz="1800" dirty="0"/>
              <a:t>  	</a:t>
            </a:r>
            <a:r>
              <a:rPr lang="en-GB" dirty="0">
                <a:solidFill>
                  <a:srgbClr val="000000"/>
                </a:solidFill>
                <a:effectLst/>
                <a:latin typeface="Verdana" pitchFamily="34" charset="0"/>
                <a:cs typeface="Helvetica" charset="0"/>
              </a:rPr>
              <a:t>:</a:t>
            </a:r>
            <a:endParaRPr lang="en-US" dirty="0">
              <a:solidFill>
                <a:srgbClr val="000000"/>
              </a:solidFill>
              <a:effectLst/>
              <a:latin typeface="Verdana" pitchFamily="34" charset="0"/>
              <a:cs typeface="Helvetica" charset="0"/>
            </a:endParaRPr>
          </a:p>
        </p:txBody>
      </p:sp>
      <p:sp>
        <p:nvSpPr>
          <p:cNvPr id="96261" name="Text Box 15"/>
          <p:cNvSpPr txBox="1">
            <a:spLocks noChangeArrowheads="1"/>
          </p:cNvSpPr>
          <p:nvPr/>
        </p:nvSpPr>
        <p:spPr bwMode="auto">
          <a:xfrm>
            <a:off x="6301539" y="1207675"/>
            <a:ext cx="1828800" cy="1015663"/>
          </a:xfrm>
          <a:prstGeom prst="rect">
            <a:avLst/>
          </a:prstGeom>
          <a:solidFill>
            <a:srgbClr val="333333"/>
          </a:solidFill>
          <a:ln w="9525">
            <a:noFill/>
            <a:miter lim="800000"/>
            <a:headEnd/>
            <a:tailEnd/>
          </a:ln>
        </p:spPr>
        <p:txBody>
          <a:bodyPr wrap="square">
            <a:spAutoFit/>
          </a:bodyPr>
          <a:lstStyle/>
          <a:p>
            <a:pPr algn="ctr">
              <a:spcBef>
                <a:spcPct val="50000"/>
              </a:spcBef>
            </a:pPr>
            <a:r>
              <a:rPr lang="en-US" sz="1500" b="1" dirty="0">
                <a:solidFill>
                  <a:srgbClr val="FFFBDD"/>
                </a:solidFill>
                <a:latin typeface="Verdana" pitchFamily="34" charset="0"/>
              </a:rPr>
              <a:t>Bioreport</a:t>
            </a:r>
            <a:r>
              <a:rPr lang="en-US" sz="1500" b="1" dirty="0">
                <a:solidFill>
                  <a:schemeClr val="hlink"/>
                </a:solidFill>
                <a:latin typeface="Verdana" pitchFamily="34" charset="0"/>
              </a:rPr>
              <a:t>.docx</a:t>
            </a:r>
          </a:p>
          <a:p>
            <a:pPr algn="ctr">
              <a:spcBef>
                <a:spcPct val="50000"/>
              </a:spcBef>
            </a:pPr>
            <a:r>
              <a:rPr lang="en-US" sz="1500" b="1" dirty="0">
                <a:solidFill>
                  <a:srgbClr val="FFFBDD"/>
                </a:solidFill>
                <a:latin typeface="Verdana" pitchFamily="34" charset="0"/>
              </a:rPr>
              <a:t>or</a:t>
            </a:r>
          </a:p>
          <a:p>
            <a:pPr algn="ctr">
              <a:spcBef>
                <a:spcPct val="50000"/>
              </a:spcBef>
            </a:pPr>
            <a:r>
              <a:rPr lang="en-US" sz="1500" b="1" dirty="0">
                <a:solidFill>
                  <a:srgbClr val="FFFBDD"/>
                </a:solidFill>
                <a:latin typeface="Verdana" pitchFamily="34" charset="0"/>
              </a:rPr>
              <a:t>Bio</a:t>
            </a:r>
            <a:r>
              <a:rPr lang="en-US" sz="1500" b="1" dirty="0">
                <a:latin typeface="Verdana" pitchFamily="34" charset="0"/>
              </a:rPr>
              <a:t> </a:t>
            </a:r>
            <a:r>
              <a:rPr lang="en-US" sz="1500" b="1" dirty="0">
                <a:solidFill>
                  <a:srgbClr val="FFFBDD"/>
                </a:solidFill>
                <a:latin typeface="Verdana" pitchFamily="34" charset="0"/>
              </a:rPr>
              <a:t>report</a:t>
            </a:r>
            <a:r>
              <a:rPr lang="en-US" sz="1500" b="1" dirty="0">
                <a:solidFill>
                  <a:schemeClr val="hlink"/>
                </a:solidFill>
                <a:latin typeface="Verdana" pitchFamily="34" charset="0"/>
              </a:rPr>
              <a:t>.docx</a:t>
            </a:r>
          </a:p>
        </p:txBody>
      </p:sp>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131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6"/>
          <p:cNvSpPr>
            <a:spLocks noGrp="1"/>
          </p:cNvSpPr>
          <p:nvPr>
            <p:ph type="sldNum" sz="quarter" idx="12"/>
          </p:nvPr>
        </p:nvSpPr>
        <p:spPr>
          <a:noFill/>
        </p:spPr>
        <p:txBody>
          <a:bodyPr/>
          <a:lstStyle/>
          <a:p>
            <a:fld id="{45FAFC3C-7F41-4F11-AEFF-D6F1C520B3EC}" type="slidenum">
              <a:rPr lang="en-US" smtClean="0"/>
              <a:pPr/>
              <a:t>26</a:t>
            </a:fld>
            <a:endParaRPr lang="en-US" smtClean="0"/>
          </a:p>
        </p:txBody>
      </p:sp>
      <p:sp>
        <p:nvSpPr>
          <p:cNvPr id="180228" name="Rectangle 4"/>
          <p:cNvSpPr>
            <a:spLocks noGrp="1" noChangeArrowheads="1"/>
          </p:cNvSpPr>
          <p:nvPr>
            <p:ph type="title"/>
          </p:nvPr>
        </p:nvSpPr>
        <p:spPr>
          <a:xfrm>
            <a:off x="390641" y="84393"/>
            <a:ext cx="8229600" cy="620776"/>
          </a:xfrm>
        </p:spPr>
        <p:txBody>
          <a:bodyPr>
            <a:normAutofit fontScale="90000"/>
          </a:bodyPr>
          <a:lstStyle/>
          <a:p>
            <a:pPr eaLnBrk="1" hangingPunct="1">
              <a:defRPr/>
            </a:pPr>
            <a:r>
              <a:rPr lang="en-US" dirty="0"/>
              <a:t>Filename Extensions</a:t>
            </a:r>
          </a:p>
        </p:txBody>
      </p:sp>
      <p:graphicFrame>
        <p:nvGraphicFramePr>
          <p:cNvPr id="180299" name="Group 75"/>
          <p:cNvGraphicFramePr>
            <a:graphicFrameLocks noGrp="1"/>
          </p:cNvGraphicFramePr>
          <p:nvPr>
            <p:ph sz="half" idx="2"/>
            <p:extLst>
              <p:ext uri="{D42A27DB-BD31-4B8C-83A1-F6EECF244321}">
                <p14:modId xmlns:p14="http://schemas.microsoft.com/office/powerpoint/2010/main" val="3203174593"/>
              </p:ext>
            </p:extLst>
          </p:nvPr>
        </p:nvGraphicFramePr>
        <p:xfrm>
          <a:off x="1459707" y="825410"/>
          <a:ext cx="6091468" cy="3817924"/>
        </p:xfrm>
        <a:graphic>
          <a:graphicData uri="http://schemas.openxmlformats.org/drawingml/2006/table">
            <a:tbl>
              <a:tblPr/>
              <a:tblGrid>
                <a:gridCol w="1240729"/>
                <a:gridCol w="2651420"/>
                <a:gridCol w="2199319"/>
              </a:tblGrid>
              <a:tr h="26194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231F20"/>
                          </a:solidFill>
                          <a:effectLst/>
                          <a:latin typeface="Palatino-Roman"/>
                        </a:rPr>
                        <a:t>Extension </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231F20"/>
                          </a:solidFill>
                          <a:effectLst/>
                          <a:latin typeface="Palatino-Roman"/>
                        </a:rPr>
                        <a:t>Type of Document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231F20"/>
                          </a:solidFill>
                          <a:effectLst/>
                          <a:latin typeface="Palatino-Roman"/>
                        </a:rPr>
                        <a:t>Application </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7522">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.doc</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Word-processing document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Microsoft Word 2003</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4779">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.docx</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Word-processing document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Microsoft Word 2007 document</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07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.wpd</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Word-processing document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Corel WordPerfect</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46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.xlsx</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Spreadsheet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Microsoft Excel 2007 workbook </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07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a:t>
                      </a:r>
                      <a:r>
                        <a:rPr kumimoji="0" lang="en-US" sz="1400" b="0" i="0" u="none" strike="noStrike" cap="none" normalizeH="0" baseline="0" dirty="0" err="1" smtClean="0">
                          <a:ln>
                            <a:noFill/>
                          </a:ln>
                          <a:solidFill>
                            <a:schemeClr val="tx1"/>
                          </a:solidFill>
                          <a:effectLst/>
                          <a:latin typeface="Arial" charset="0"/>
                        </a:rPr>
                        <a:t>accdb</a:t>
                      </a:r>
                      <a:endParaRPr kumimoji="0" lang="en-US" sz="1400" b="0" i="0" u="none" strike="noStrike" cap="none" normalizeH="0" baseline="0" dirty="0" smtClean="0">
                        <a:ln>
                          <a:noFill/>
                        </a:ln>
                        <a:solidFill>
                          <a:schemeClr val="tx1"/>
                        </a:solidFill>
                        <a:effectLst/>
                        <a:latin typeface="Arial" charset="0"/>
                      </a:endParaRP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Database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Microsoft Access 2007</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46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a:t>
                      </a:r>
                      <a:r>
                        <a:rPr kumimoji="0" lang="en-US" sz="1400" b="0" i="0" u="none" strike="noStrike" cap="none" normalizeH="0" baseline="0" dirty="0" err="1" smtClean="0">
                          <a:ln>
                            <a:noFill/>
                          </a:ln>
                          <a:solidFill>
                            <a:schemeClr val="tx1"/>
                          </a:solidFill>
                          <a:effectLst/>
                          <a:latin typeface="Arial" charset="0"/>
                        </a:rPr>
                        <a:t>pptx</a:t>
                      </a:r>
                      <a:endParaRPr kumimoji="0" lang="en-US" sz="1400" b="0" i="0" u="none" strike="noStrike" cap="none" normalizeH="0" baseline="0" dirty="0" smtClean="0">
                        <a:ln>
                          <a:noFill/>
                        </a:ln>
                        <a:solidFill>
                          <a:schemeClr val="tx1"/>
                        </a:solidFill>
                        <a:effectLst/>
                        <a:latin typeface="Arial" charset="0"/>
                      </a:endParaRP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PowerPoint presentation</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Microsoft PowerPoint 2007 presentation</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46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.pdf</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Portable Document Format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Adobe Acrobat or Adobe Reader</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46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.rtf</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Text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Any program that can read text documents</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461">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.txt</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Text</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Any program that can read text documents</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79349"/>
      </p:ext>
    </p:extLst>
  </p:cSld>
  <p:clrMapOvr>
    <a:masterClrMapping/>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6"/>
          <p:cNvSpPr>
            <a:spLocks noGrp="1"/>
          </p:cNvSpPr>
          <p:nvPr>
            <p:ph type="sldNum" sz="quarter" idx="12"/>
          </p:nvPr>
        </p:nvSpPr>
        <p:spPr>
          <a:noFill/>
        </p:spPr>
        <p:txBody>
          <a:bodyPr/>
          <a:lstStyle/>
          <a:p>
            <a:fld id="{5797D78A-7CC1-4563-A699-1E0CD6B8780A}" type="slidenum">
              <a:rPr lang="en-US" smtClean="0"/>
              <a:pPr/>
              <a:t>27</a:t>
            </a:fld>
            <a:endParaRPr lang="en-US" smtClean="0"/>
          </a:p>
        </p:txBody>
      </p:sp>
      <p:sp>
        <p:nvSpPr>
          <p:cNvPr id="206850" name="Rectangle 2"/>
          <p:cNvSpPr>
            <a:spLocks noGrp="1" noChangeArrowheads="1"/>
          </p:cNvSpPr>
          <p:nvPr>
            <p:ph type="title"/>
          </p:nvPr>
        </p:nvSpPr>
        <p:spPr/>
        <p:txBody>
          <a:bodyPr/>
          <a:lstStyle/>
          <a:p>
            <a:pPr eaLnBrk="1" hangingPunct="1">
              <a:defRPr/>
            </a:pPr>
            <a:r>
              <a:rPr lang="en-US"/>
              <a:t>Filename Extensions (cont.)</a:t>
            </a:r>
          </a:p>
        </p:txBody>
      </p:sp>
      <p:graphicFrame>
        <p:nvGraphicFramePr>
          <p:cNvPr id="206904" name="Group 56"/>
          <p:cNvGraphicFramePr>
            <a:graphicFrameLocks noGrp="1"/>
          </p:cNvGraphicFramePr>
          <p:nvPr>
            <p:ph sz="half" idx="2"/>
          </p:nvPr>
        </p:nvGraphicFramePr>
        <p:xfrm>
          <a:off x="1534716" y="1314450"/>
          <a:ext cx="6229350" cy="2687241"/>
        </p:xfrm>
        <a:graphic>
          <a:graphicData uri="http://schemas.openxmlformats.org/drawingml/2006/table">
            <a:tbl>
              <a:tblPr/>
              <a:tblGrid>
                <a:gridCol w="1269206"/>
                <a:gridCol w="2711053"/>
                <a:gridCol w="2249091"/>
              </a:tblGrid>
              <a:tr h="43100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231F20"/>
                          </a:solidFill>
                          <a:effectLst/>
                          <a:latin typeface="Palatino-Roman"/>
                        </a:rPr>
                        <a:t>Extension </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231F20"/>
                          </a:solidFill>
                          <a:effectLst/>
                          <a:latin typeface="Palatino-Roman"/>
                        </a:rPr>
                        <a:t>Type of Document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231F20"/>
                          </a:solidFill>
                          <a:effectLst/>
                          <a:latin typeface="Palatino-Roman"/>
                        </a:rPr>
                        <a:t>Application </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1247">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.htm or .html</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Web page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Any program that can read HTML</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1247">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.jpg</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Joint Photographic Experts Group (JPEG) image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Most programs capable of displaying images</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1247">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.gif</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Graphic Interchange Format (GIF) image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Most programs capable of displaying images</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1247">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.bmp</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Bitmap image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Windows</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1247">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.zip</a:t>
                      </a:r>
                    </a:p>
                  </a:txBody>
                  <a:tcPr marL="51435" marR="51435"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smtClean="0">
                          <a:ln>
                            <a:noFill/>
                          </a:ln>
                          <a:solidFill>
                            <a:schemeClr val="tx1"/>
                          </a:solidFill>
                          <a:effectLst/>
                          <a:latin typeface="Arial" charset="0"/>
                        </a:rPr>
                        <a:t>Compressed file</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l" defTabSz="914400" rtl="0" eaLnBrk="1" fontAlgn="base" latinLnBrk="0" hangingPunct="0">
                        <a:lnSpc>
                          <a:spcPct val="100000"/>
                        </a:lnSpc>
                        <a:spcBef>
                          <a:spcPts val="300"/>
                        </a:spcBef>
                        <a:spcAft>
                          <a:spcPts val="700"/>
                        </a:spcAft>
                        <a:buClrTx/>
                        <a:buSzTx/>
                        <a:buFontTx/>
                        <a:buNone/>
                        <a:tabLst>
                          <a:tab pos="876300" algn="l"/>
                          <a:tab pos="1974850" algn="l"/>
                          <a:tab pos="3797300" algn="l"/>
                        </a:tabLst>
                      </a:pPr>
                      <a:r>
                        <a:rPr kumimoji="0" lang="en-US" sz="1400" b="0" i="0" u="none" strike="noStrike" cap="none" normalizeH="0" baseline="0" dirty="0" smtClean="0">
                          <a:ln>
                            <a:noFill/>
                          </a:ln>
                          <a:solidFill>
                            <a:schemeClr val="tx1"/>
                          </a:solidFill>
                          <a:effectLst/>
                          <a:latin typeface="Arial" charset="0"/>
                        </a:rPr>
                        <a:t>WinZip</a:t>
                      </a:r>
                    </a:p>
                  </a:txBody>
                  <a:tcPr marL="51435" marR="51435"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0701240"/>
      </p:ext>
    </p:extLst>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6"/>
          <p:cNvSpPr>
            <a:spLocks noGrp="1"/>
          </p:cNvSpPr>
          <p:nvPr>
            <p:ph type="sldNum" sz="quarter" idx="12"/>
          </p:nvPr>
        </p:nvSpPr>
        <p:spPr>
          <a:noFill/>
        </p:spPr>
        <p:txBody>
          <a:bodyPr/>
          <a:lstStyle/>
          <a:p>
            <a:fld id="{CD913D1F-4B8E-42A6-AC32-F2F5DB731C16}" type="slidenum">
              <a:rPr lang="en-US" smtClean="0"/>
              <a:pPr/>
              <a:t>28</a:t>
            </a:fld>
            <a:endParaRPr lang="en-US" smtClean="0"/>
          </a:p>
        </p:txBody>
      </p:sp>
      <p:sp>
        <p:nvSpPr>
          <p:cNvPr id="183303" name="Rectangle 7"/>
          <p:cNvSpPr>
            <a:spLocks noGrp="1" noChangeArrowheads="1"/>
          </p:cNvSpPr>
          <p:nvPr>
            <p:ph type="title"/>
          </p:nvPr>
        </p:nvSpPr>
        <p:spPr/>
        <p:txBody>
          <a:bodyPr/>
          <a:lstStyle/>
          <a:p>
            <a:pPr eaLnBrk="1" hangingPunct="1">
              <a:defRPr/>
            </a:pPr>
            <a:r>
              <a:rPr lang="en-US"/>
              <a:t>File Path</a:t>
            </a:r>
          </a:p>
        </p:txBody>
      </p:sp>
      <p:sp>
        <p:nvSpPr>
          <p:cNvPr id="183304" name="Rectangle 8"/>
          <p:cNvSpPr>
            <a:spLocks noGrp="1" noChangeArrowheads="1"/>
          </p:cNvSpPr>
          <p:nvPr>
            <p:ph type="body" sz="half" idx="1"/>
          </p:nvPr>
        </p:nvSpPr>
        <p:spPr/>
        <p:txBody>
          <a:bodyPr/>
          <a:lstStyle/>
          <a:p>
            <a:pPr eaLnBrk="1" hangingPunct="1">
              <a:defRPr/>
            </a:pPr>
            <a:r>
              <a:rPr lang="en-US" dirty="0">
                <a:effectLst/>
              </a:rPr>
              <a:t>File path: </a:t>
            </a:r>
            <a:r>
              <a:rPr lang="en-US" sz="2100" dirty="0"/>
              <a:t>Location of the file</a:t>
            </a:r>
          </a:p>
        </p:txBody>
      </p:sp>
      <p:pic>
        <p:nvPicPr>
          <p:cNvPr id="102405" name="Picture 21" descr="evans4_5_24"/>
          <p:cNvPicPr>
            <a:picLocks noChangeAspect="1" noChangeArrowheads="1"/>
          </p:cNvPicPr>
          <p:nvPr/>
        </p:nvPicPr>
        <p:blipFill>
          <a:blip r:embed="rId3"/>
          <a:stretch>
            <a:fillRect/>
          </a:stretch>
        </p:blipFill>
        <p:spPr bwMode="auto">
          <a:xfrm>
            <a:off x="1600200" y="1886652"/>
            <a:ext cx="6229350" cy="737975"/>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4540997"/>
      </p:ext>
    </p:extLst>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6"/>
          <p:cNvSpPr>
            <a:spLocks noGrp="1"/>
          </p:cNvSpPr>
          <p:nvPr>
            <p:ph type="sldNum" sz="quarter" idx="12"/>
          </p:nvPr>
        </p:nvSpPr>
        <p:spPr>
          <a:noFill/>
        </p:spPr>
        <p:txBody>
          <a:bodyPr/>
          <a:lstStyle/>
          <a:p>
            <a:fld id="{070FCE78-45BC-462A-8A4E-9EC155F16919}" type="slidenum">
              <a:rPr lang="en-US" smtClean="0"/>
              <a:pPr/>
              <a:t>29</a:t>
            </a:fld>
            <a:endParaRPr lang="en-US" smtClean="0"/>
          </a:p>
        </p:txBody>
      </p:sp>
      <p:sp>
        <p:nvSpPr>
          <p:cNvPr id="93186" name="Rectangle 2"/>
          <p:cNvSpPr>
            <a:spLocks noGrp="1" noChangeArrowheads="1"/>
          </p:cNvSpPr>
          <p:nvPr>
            <p:ph type="title"/>
          </p:nvPr>
        </p:nvSpPr>
        <p:spPr/>
        <p:txBody>
          <a:bodyPr/>
          <a:lstStyle/>
          <a:p>
            <a:pPr eaLnBrk="1" hangingPunct="1">
              <a:defRPr/>
            </a:pPr>
            <a:r>
              <a:rPr lang="en-US"/>
              <a:t>Working with Files</a:t>
            </a:r>
          </a:p>
        </p:txBody>
      </p:sp>
      <p:sp>
        <p:nvSpPr>
          <p:cNvPr id="93187" name="Rectangle 3"/>
          <p:cNvSpPr>
            <a:spLocks noGrp="1" noChangeArrowheads="1"/>
          </p:cNvSpPr>
          <p:nvPr>
            <p:ph type="body" sz="half" idx="1"/>
          </p:nvPr>
        </p:nvSpPr>
        <p:spPr>
          <a:xfrm>
            <a:off x="1485900" y="1200151"/>
            <a:ext cx="4972050" cy="3394472"/>
          </a:xfrm>
        </p:spPr>
        <p:txBody>
          <a:bodyPr>
            <a:normAutofit fontScale="92500" lnSpcReduction="10000"/>
          </a:bodyPr>
          <a:lstStyle/>
          <a:p>
            <a:pPr eaLnBrk="1" hangingPunct="1">
              <a:defRPr/>
            </a:pPr>
            <a:r>
              <a:rPr lang="en-US" dirty="0">
                <a:effectLst/>
              </a:rPr>
              <a:t>File management actions:</a:t>
            </a:r>
          </a:p>
          <a:p>
            <a:pPr lvl="1" eaLnBrk="1" hangingPunct="1">
              <a:defRPr/>
            </a:pPr>
            <a:r>
              <a:rPr lang="en-US" dirty="0">
                <a:effectLst/>
              </a:rPr>
              <a:t>Open</a:t>
            </a:r>
          </a:p>
          <a:p>
            <a:pPr lvl="1" eaLnBrk="1" hangingPunct="1">
              <a:defRPr/>
            </a:pPr>
            <a:r>
              <a:rPr lang="en-US" dirty="0">
                <a:effectLst/>
              </a:rPr>
              <a:t>Copy</a:t>
            </a:r>
          </a:p>
          <a:p>
            <a:pPr lvl="1" eaLnBrk="1" hangingPunct="1">
              <a:defRPr/>
            </a:pPr>
            <a:r>
              <a:rPr lang="en-US" dirty="0">
                <a:effectLst/>
              </a:rPr>
              <a:t>Move</a:t>
            </a:r>
          </a:p>
          <a:p>
            <a:pPr lvl="1" eaLnBrk="1" hangingPunct="1">
              <a:defRPr/>
            </a:pPr>
            <a:r>
              <a:rPr lang="en-US" dirty="0">
                <a:effectLst/>
              </a:rPr>
              <a:t>Rename</a:t>
            </a:r>
          </a:p>
          <a:p>
            <a:pPr lvl="1" eaLnBrk="1" hangingPunct="1">
              <a:defRPr/>
            </a:pPr>
            <a:r>
              <a:rPr lang="en-US" dirty="0">
                <a:effectLst/>
              </a:rPr>
              <a:t>Delete</a:t>
            </a:r>
          </a:p>
          <a:p>
            <a:pPr eaLnBrk="1" hangingPunct="1">
              <a:defRPr/>
            </a:pPr>
            <a:r>
              <a:rPr lang="en-US" dirty="0">
                <a:effectLst/>
              </a:rPr>
              <a:t>Recycle Bin</a:t>
            </a:r>
          </a:p>
        </p:txBody>
      </p:sp>
      <p:sp>
        <p:nvSpPr>
          <p:cNvPr id="104453" name="Rectangle 8"/>
          <p:cNvSpPr>
            <a:spLocks noChangeArrowheads="1"/>
          </p:cNvSpPr>
          <p:nvPr/>
        </p:nvSpPr>
        <p:spPr bwMode="auto">
          <a:xfrm>
            <a:off x="4000500" y="3886200"/>
            <a:ext cx="2914650" cy="457200"/>
          </a:xfrm>
          <a:prstGeom prst="rect">
            <a:avLst/>
          </a:prstGeom>
          <a:noFill/>
          <a:ln w="9525" algn="ctr">
            <a:noFill/>
            <a:miter lim="800000"/>
            <a:headEnd/>
            <a:tailEnd/>
          </a:ln>
        </p:spPr>
        <p:txBody>
          <a:bodyPr wrap="none" anchor="ctr"/>
          <a:lstStyle/>
          <a:p>
            <a:pPr algn="ctr"/>
            <a:endParaRPr lang="en-US" b="1">
              <a:solidFill>
                <a:schemeClr val="bg1"/>
              </a:solidFill>
            </a:endParaRPr>
          </a:p>
        </p:txBody>
      </p:sp>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0393812"/>
      </p:ext>
    </p:extLst>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12"/>
          </p:nvPr>
        </p:nvSpPr>
        <p:spPr>
          <a:noFill/>
        </p:spPr>
        <p:txBody>
          <a:bodyPr/>
          <a:lstStyle/>
          <a:p>
            <a:fld id="{0C637BD4-F314-4CEF-8D74-23515F718A69}" type="slidenum">
              <a:rPr lang="en-US" smtClean="0"/>
              <a:pPr/>
              <a:t>30</a:t>
            </a:fld>
            <a:endParaRPr lang="en-US" smtClean="0"/>
          </a:p>
        </p:txBody>
      </p:sp>
      <p:sp>
        <p:nvSpPr>
          <p:cNvPr id="94211" name="Rectangle 3"/>
          <p:cNvSpPr>
            <a:spLocks noGrp="1" noChangeArrowheads="1"/>
          </p:cNvSpPr>
          <p:nvPr>
            <p:ph type="title"/>
          </p:nvPr>
        </p:nvSpPr>
        <p:spPr>
          <a:xfrm>
            <a:off x="-1431757" y="164574"/>
            <a:ext cx="8229600" cy="857250"/>
          </a:xfrm>
        </p:spPr>
        <p:txBody>
          <a:bodyPr/>
          <a:lstStyle/>
          <a:p>
            <a:pPr eaLnBrk="1" hangingPunct="1">
              <a:defRPr/>
            </a:pPr>
            <a:r>
              <a:rPr lang="en-US" dirty="0"/>
              <a:t>Utility Programs</a:t>
            </a:r>
          </a:p>
        </p:txBody>
      </p:sp>
      <p:sp>
        <p:nvSpPr>
          <p:cNvPr id="94212" name="Rectangle 4"/>
          <p:cNvSpPr>
            <a:spLocks noGrp="1" noChangeArrowheads="1"/>
          </p:cNvSpPr>
          <p:nvPr>
            <p:ph type="body" idx="1"/>
          </p:nvPr>
        </p:nvSpPr>
        <p:spPr>
          <a:xfrm>
            <a:off x="312195" y="1063229"/>
            <a:ext cx="5941219" cy="3394472"/>
          </a:xfrm>
        </p:spPr>
        <p:txBody>
          <a:bodyPr/>
          <a:lstStyle/>
          <a:p>
            <a:pPr eaLnBrk="1" hangingPunct="1"/>
            <a:r>
              <a:rPr lang="en-US" dirty="0" smtClean="0">
                <a:effectLst/>
              </a:rPr>
              <a:t>Small programs that perform special functions:</a:t>
            </a:r>
          </a:p>
          <a:p>
            <a:pPr lvl="1" eaLnBrk="1" hangingPunct="1"/>
            <a:r>
              <a:rPr lang="en-US" dirty="0" smtClean="0">
                <a:effectLst/>
              </a:rPr>
              <a:t>Manage system resources</a:t>
            </a:r>
          </a:p>
          <a:p>
            <a:pPr lvl="1" eaLnBrk="1" hangingPunct="1"/>
            <a:r>
              <a:rPr lang="en-US" dirty="0" smtClean="0">
                <a:effectLst/>
              </a:rPr>
              <a:t>Create a pleasant environment</a:t>
            </a:r>
          </a:p>
          <a:p>
            <a:pPr lvl="1" eaLnBrk="1" hangingPunct="1"/>
            <a:r>
              <a:rPr lang="en-US" dirty="0" smtClean="0">
                <a:effectLst/>
              </a:rPr>
              <a:t>Improve efficiency</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74" name="Picture 2" descr="Image result for windows utilities softw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915" y="1248575"/>
            <a:ext cx="2668885" cy="226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583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12"/>
          </p:nvPr>
        </p:nvSpPr>
        <p:spPr>
          <a:noFill/>
        </p:spPr>
        <p:txBody>
          <a:bodyPr/>
          <a:lstStyle/>
          <a:p>
            <a:fld id="{A4122311-DC5E-4286-8BA1-1636765A35B9}" type="slidenum">
              <a:rPr lang="en-US" smtClean="0"/>
              <a:pPr/>
              <a:t>31</a:t>
            </a:fld>
            <a:endParaRPr lang="en-US" smtClean="0"/>
          </a:p>
        </p:txBody>
      </p:sp>
      <p:sp>
        <p:nvSpPr>
          <p:cNvPr id="95234" name="Rectangle 2"/>
          <p:cNvSpPr>
            <a:spLocks noGrp="1" noChangeArrowheads="1"/>
          </p:cNvSpPr>
          <p:nvPr>
            <p:ph type="title"/>
          </p:nvPr>
        </p:nvSpPr>
        <p:spPr>
          <a:xfrm>
            <a:off x="457200" y="61549"/>
            <a:ext cx="8229600" cy="857250"/>
          </a:xfrm>
        </p:spPr>
        <p:txBody>
          <a:bodyPr/>
          <a:lstStyle/>
          <a:p>
            <a:pPr eaLnBrk="1" hangingPunct="1">
              <a:defRPr/>
            </a:pPr>
            <a:r>
              <a:rPr lang="en-US" dirty="0"/>
              <a:t>Display Utilities</a:t>
            </a:r>
          </a:p>
        </p:txBody>
      </p:sp>
      <p:sp>
        <p:nvSpPr>
          <p:cNvPr id="95235" name="Rectangle 3"/>
          <p:cNvSpPr>
            <a:spLocks noGrp="1" noChangeArrowheads="1"/>
          </p:cNvSpPr>
          <p:nvPr>
            <p:ph type="body" idx="1"/>
          </p:nvPr>
        </p:nvSpPr>
        <p:spPr>
          <a:xfrm>
            <a:off x="329029" y="917357"/>
            <a:ext cx="8229600" cy="3394472"/>
          </a:xfrm>
        </p:spPr>
        <p:txBody>
          <a:bodyPr>
            <a:normAutofit fontScale="92500" lnSpcReduction="20000"/>
          </a:bodyPr>
          <a:lstStyle/>
          <a:p>
            <a:pPr eaLnBrk="1" hangingPunct="1"/>
            <a:r>
              <a:rPr lang="en-US" dirty="0" smtClean="0">
                <a:effectLst/>
              </a:rPr>
              <a:t>Change the appearance of:</a:t>
            </a:r>
          </a:p>
          <a:p>
            <a:pPr lvl="1" eaLnBrk="1" hangingPunct="1"/>
            <a:r>
              <a:rPr lang="en-US" dirty="0" smtClean="0">
                <a:effectLst/>
              </a:rPr>
              <a:t>Desktop</a:t>
            </a:r>
          </a:p>
          <a:p>
            <a:pPr lvl="1" eaLnBrk="1" hangingPunct="1"/>
            <a:r>
              <a:rPr lang="en-US" dirty="0" smtClean="0">
                <a:effectLst/>
              </a:rPr>
              <a:t>Windows colors</a:t>
            </a:r>
          </a:p>
          <a:p>
            <a:pPr lvl="1" eaLnBrk="1" hangingPunct="1"/>
            <a:r>
              <a:rPr lang="en-US" dirty="0" smtClean="0">
                <a:effectLst/>
              </a:rPr>
              <a:t>Font sizes</a:t>
            </a:r>
          </a:p>
          <a:p>
            <a:pPr eaLnBrk="1" hangingPunct="1"/>
            <a:r>
              <a:rPr lang="en-US" dirty="0" smtClean="0">
                <a:effectLst/>
              </a:rPr>
              <a:t>Include:</a:t>
            </a:r>
          </a:p>
          <a:p>
            <a:pPr lvl="1" eaLnBrk="1" hangingPunct="1"/>
            <a:r>
              <a:rPr lang="en-US" dirty="0" smtClean="0">
                <a:effectLst/>
              </a:rPr>
              <a:t>Screen savers</a:t>
            </a:r>
          </a:p>
          <a:p>
            <a:pPr lvl="1" eaLnBrk="1" hangingPunct="1"/>
            <a:r>
              <a:rPr lang="en-US" dirty="0" smtClean="0">
                <a:effectLst/>
              </a:rPr>
              <a:t>Screen resolution</a:t>
            </a:r>
          </a:p>
          <a:p>
            <a:pPr lvl="1" eaLnBrk="1" hangingPunct="1"/>
            <a:r>
              <a:rPr lang="en-US" dirty="0" smtClean="0">
                <a:effectLst/>
              </a:rPr>
              <a:t>Clear Type</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098" name="Picture 2" descr="Image result for windows display ut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632" y="1510674"/>
            <a:ext cx="4888997" cy="279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673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12"/>
          </p:nvPr>
        </p:nvSpPr>
        <p:spPr>
          <a:noFill/>
        </p:spPr>
        <p:txBody>
          <a:bodyPr/>
          <a:lstStyle/>
          <a:p>
            <a:fld id="{8F88BEF9-8E00-495E-B819-8DF8A2C19CD3}" type="slidenum">
              <a:rPr lang="en-US" smtClean="0"/>
              <a:pPr/>
              <a:t>32</a:t>
            </a:fld>
            <a:endParaRPr lang="en-US" smtClean="0"/>
          </a:p>
        </p:txBody>
      </p:sp>
      <p:sp>
        <p:nvSpPr>
          <p:cNvPr id="96258" name="Rectangle 2"/>
          <p:cNvSpPr>
            <a:spLocks noGrp="1" noChangeArrowheads="1"/>
          </p:cNvSpPr>
          <p:nvPr>
            <p:ph type="title"/>
          </p:nvPr>
        </p:nvSpPr>
        <p:spPr>
          <a:xfrm>
            <a:off x="312821" y="165692"/>
            <a:ext cx="8229600" cy="857250"/>
          </a:xfrm>
        </p:spPr>
        <p:txBody>
          <a:bodyPr/>
          <a:lstStyle/>
          <a:p>
            <a:pPr eaLnBrk="1" hangingPunct="1">
              <a:defRPr/>
            </a:pPr>
            <a:r>
              <a:rPr lang="en-US" dirty="0"/>
              <a:t>Add or Remove Programs</a:t>
            </a:r>
          </a:p>
        </p:txBody>
      </p:sp>
      <p:sp>
        <p:nvSpPr>
          <p:cNvPr id="96259" name="Rectangle 3"/>
          <p:cNvSpPr>
            <a:spLocks noGrp="1" noChangeArrowheads="1"/>
          </p:cNvSpPr>
          <p:nvPr>
            <p:ph type="body" idx="1"/>
          </p:nvPr>
        </p:nvSpPr>
        <p:spPr>
          <a:xfrm>
            <a:off x="457200" y="1139907"/>
            <a:ext cx="4824663" cy="2998955"/>
          </a:xfrm>
        </p:spPr>
        <p:txBody>
          <a:bodyPr>
            <a:normAutofit/>
          </a:bodyPr>
          <a:lstStyle/>
          <a:p>
            <a:pPr eaLnBrk="1" hangingPunct="1">
              <a:lnSpc>
                <a:spcPct val="90000"/>
              </a:lnSpc>
            </a:pPr>
            <a:r>
              <a:rPr lang="en-US" dirty="0" smtClean="0">
                <a:effectLst/>
              </a:rPr>
              <a:t>Installation wizard</a:t>
            </a:r>
          </a:p>
          <a:p>
            <a:pPr eaLnBrk="1" hangingPunct="1">
              <a:lnSpc>
                <a:spcPct val="90000"/>
              </a:lnSpc>
            </a:pPr>
            <a:r>
              <a:rPr lang="en-US" dirty="0" smtClean="0">
                <a:effectLst/>
              </a:rPr>
              <a:t>Uninstall wizard:</a:t>
            </a:r>
          </a:p>
          <a:p>
            <a:pPr lvl="1" eaLnBrk="1" hangingPunct="1">
              <a:lnSpc>
                <a:spcPct val="90000"/>
              </a:lnSpc>
            </a:pPr>
            <a:r>
              <a:rPr lang="en-US" dirty="0" smtClean="0">
                <a:effectLst/>
              </a:rPr>
              <a:t>Programs cannot simply be deleted</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22" name="Picture 2" descr="Image result for installation wiz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556" y="1105753"/>
            <a:ext cx="2640865" cy="337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466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6"/>
          <p:cNvSpPr>
            <a:spLocks noGrp="1"/>
          </p:cNvSpPr>
          <p:nvPr>
            <p:ph type="sldNum" sz="quarter" idx="12"/>
          </p:nvPr>
        </p:nvSpPr>
        <p:spPr>
          <a:noFill/>
        </p:spPr>
        <p:txBody>
          <a:bodyPr/>
          <a:lstStyle/>
          <a:p>
            <a:fld id="{9E07350E-486A-4667-89FC-8D5C4D28F240}" type="slidenum">
              <a:rPr lang="en-US" smtClean="0"/>
              <a:pPr/>
              <a:t>33</a:t>
            </a:fld>
            <a:endParaRPr lang="en-US" smtClean="0"/>
          </a:p>
        </p:txBody>
      </p:sp>
      <p:sp>
        <p:nvSpPr>
          <p:cNvPr id="97282" name="Rectangle 2"/>
          <p:cNvSpPr>
            <a:spLocks noGrp="1" noChangeArrowheads="1"/>
          </p:cNvSpPr>
          <p:nvPr>
            <p:ph type="title"/>
          </p:nvPr>
        </p:nvSpPr>
        <p:spPr/>
        <p:txBody>
          <a:bodyPr/>
          <a:lstStyle/>
          <a:p>
            <a:pPr eaLnBrk="1" hangingPunct="1">
              <a:defRPr/>
            </a:pPr>
            <a:r>
              <a:rPr lang="en-US" dirty="0"/>
              <a:t>File Compression Utilities</a:t>
            </a:r>
          </a:p>
        </p:txBody>
      </p:sp>
      <p:sp>
        <p:nvSpPr>
          <p:cNvPr id="97283" name="Rectangle 3"/>
          <p:cNvSpPr>
            <a:spLocks noGrp="1" noChangeArrowheads="1"/>
          </p:cNvSpPr>
          <p:nvPr>
            <p:ph type="body" sz="half" idx="1"/>
          </p:nvPr>
        </p:nvSpPr>
        <p:spPr>
          <a:xfrm>
            <a:off x="1485900" y="1143000"/>
            <a:ext cx="5943600" cy="3486150"/>
          </a:xfrm>
        </p:spPr>
        <p:txBody>
          <a:bodyPr>
            <a:normAutofit fontScale="85000" lnSpcReduction="10000"/>
          </a:bodyPr>
          <a:lstStyle/>
          <a:p>
            <a:pPr eaLnBrk="1" hangingPunct="1"/>
            <a:r>
              <a:rPr lang="en-US" dirty="0" smtClean="0">
                <a:effectLst/>
              </a:rPr>
              <a:t>Reduce the size of a file</a:t>
            </a:r>
          </a:p>
          <a:p>
            <a:pPr eaLnBrk="1" hangingPunct="1"/>
            <a:r>
              <a:rPr lang="en-US" dirty="0" smtClean="0">
                <a:effectLst/>
              </a:rPr>
              <a:t>Take out redundancies</a:t>
            </a:r>
          </a:p>
          <a:p>
            <a:pPr eaLnBrk="1" hangingPunct="1"/>
            <a:r>
              <a:rPr lang="en-US" dirty="0" smtClean="0">
                <a:effectLst/>
              </a:rPr>
              <a:t>Make it easier and faster to send files over the Internet</a:t>
            </a:r>
          </a:p>
          <a:p>
            <a:pPr eaLnBrk="1" hangingPunct="1"/>
            <a:r>
              <a:rPr lang="en-US" dirty="0" smtClean="0">
                <a:effectLst/>
              </a:rPr>
              <a:t>Generally, repeated patterns are replaced with a shorter placeholder</a:t>
            </a:r>
          </a:p>
          <a:p>
            <a:pPr eaLnBrk="1" hangingPunct="1">
              <a:buFontTx/>
              <a:buNone/>
            </a:pPr>
            <a:endParaRPr lang="en-US" sz="2100" dirty="0"/>
          </a:p>
          <a:p>
            <a:pPr eaLnBrk="1" hangingPunct="1">
              <a:buFontTx/>
              <a:buNone/>
            </a:pPr>
            <a:r>
              <a:rPr lang="en-GB" sz="2100" b="1" dirty="0">
                <a:solidFill>
                  <a:schemeClr val="accent2"/>
                </a:solidFill>
              </a:rPr>
              <a:t>The</a:t>
            </a:r>
            <a:r>
              <a:rPr lang="en-GB" sz="2100" b="1" dirty="0"/>
              <a:t> </a:t>
            </a:r>
            <a:r>
              <a:rPr lang="en-GB" sz="2100" b="1" dirty="0">
                <a:solidFill>
                  <a:srgbClr val="FFC000"/>
                </a:solidFill>
              </a:rPr>
              <a:t>r</a:t>
            </a:r>
            <a:r>
              <a:rPr lang="en-GB" sz="2100" b="1" dirty="0">
                <a:solidFill>
                  <a:srgbClr val="00B050"/>
                </a:solidFill>
              </a:rPr>
              <a:t>ain</a:t>
            </a:r>
            <a:r>
              <a:rPr lang="en-GB" sz="2100" b="1" dirty="0"/>
              <a:t> </a:t>
            </a:r>
            <a:r>
              <a:rPr lang="en-GB" sz="2100" b="1" dirty="0">
                <a:solidFill>
                  <a:srgbClr val="FFC000"/>
                </a:solidFill>
              </a:rPr>
              <a:t>in</a:t>
            </a:r>
            <a:r>
              <a:rPr lang="en-GB" sz="2100" b="1" dirty="0"/>
              <a:t> </a:t>
            </a:r>
            <a:r>
              <a:rPr lang="en-GB" sz="2100" b="1" dirty="0">
                <a:solidFill>
                  <a:srgbClr val="FFC000"/>
                </a:solidFill>
              </a:rPr>
              <a:t>Sp</a:t>
            </a:r>
            <a:r>
              <a:rPr lang="en-GB" sz="2100" b="1" dirty="0">
                <a:solidFill>
                  <a:srgbClr val="00B050"/>
                </a:solidFill>
              </a:rPr>
              <a:t>ain</a:t>
            </a:r>
            <a:r>
              <a:rPr lang="en-GB" sz="2100" b="1" dirty="0"/>
              <a:t> </a:t>
            </a:r>
            <a:r>
              <a:rPr lang="en-GB" sz="2100" b="1" dirty="0">
                <a:solidFill>
                  <a:srgbClr val="FFC000"/>
                </a:solidFill>
              </a:rPr>
              <a:t>falls</a:t>
            </a:r>
            <a:r>
              <a:rPr lang="en-GB" sz="2100" b="1" dirty="0"/>
              <a:t> </a:t>
            </a:r>
            <a:r>
              <a:rPr lang="en-GB" sz="2100" b="1" dirty="0">
                <a:solidFill>
                  <a:srgbClr val="FFC000"/>
                </a:solidFill>
              </a:rPr>
              <a:t>m</a:t>
            </a:r>
            <a:r>
              <a:rPr lang="en-GB" sz="2100" b="1" dirty="0">
                <a:solidFill>
                  <a:srgbClr val="00B050"/>
                </a:solidFill>
              </a:rPr>
              <a:t>ain</a:t>
            </a:r>
            <a:r>
              <a:rPr lang="en-GB" sz="2100" b="1" dirty="0">
                <a:solidFill>
                  <a:srgbClr val="FFC000"/>
                </a:solidFill>
              </a:rPr>
              <a:t>ly</a:t>
            </a:r>
            <a:r>
              <a:rPr lang="en-GB" sz="2100" b="1" dirty="0"/>
              <a:t> </a:t>
            </a:r>
            <a:r>
              <a:rPr lang="en-GB" sz="2100" b="1" dirty="0">
                <a:solidFill>
                  <a:srgbClr val="FFC000"/>
                </a:solidFill>
              </a:rPr>
              <a:t>on</a:t>
            </a:r>
            <a:r>
              <a:rPr lang="en-GB" sz="2100" b="1" dirty="0"/>
              <a:t> </a:t>
            </a:r>
            <a:r>
              <a:rPr lang="en-GB" sz="2100" b="1" dirty="0">
                <a:solidFill>
                  <a:schemeClr val="accent2"/>
                </a:solidFill>
              </a:rPr>
              <a:t>the</a:t>
            </a:r>
            <a:r>
              <a:rPr lang="en-GB" sz="2100" b="1" dirty="0"/>
              <a:t> </a:t>
            </a:r>
            <a:r>
              <a:rPr lang="en-GB" sz="2100" b="1" dirty="0">
                <a:solidFill>
                  <a:srgbClr val="FFC000"/>
                </a:solidFill>
              </a:rPr>
              <a:t>pl</a:t>
            </a:r>
            <a:r>
              <a:rPr lang="en-GB" sz="2100" b="1" dirty="0">
                <a:solidFill>
                  <a:srgbClr val="00B050"/>
                </a:solidFill>
              </a:rPr>
              <a:t>ain</a:t>
            </a:r>
            <a:r>
              <a:rPr lang="en-GB" sz="2100" b="1" dirty="0"/>
              <a:t>.</a:t>
            </a:r>
            <a:endParaRPr lang="en-US" sz="2100" dirty="0"/>
          </a:p>
          <a:p>
            <a:pPr eaLnBrk="1" hangingPunct="1">
              <a:buFontTx/>
              <a:buNone/>
            </a:pPr>
            <a:endParaRPr lang="en-US" sz="2100" dirty="0"/>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327502"/>
      </p:ext>
    </p:extLst>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12"/>
          </p:nvPr>
        </p:nvSpPr>
        <p:spPr>
          <a:noFill/>
        </p:spPr>
        <p:txBody>
          <a:bodyPr/>
          <a:lstStyle/>
          <a:p>
            <a:fld id="{CCBD2172-296B-4C0F-BA3A-334F5084320F}" type="slidenum">
              <a:rPr lang="en-US" smtClean="0"/>
              <a:pPr/>
              <a:t>34</a:t>
            </a:fld>
            <a:endParaRPr lang="en-US" smtClean="0"/>
          </a:p>
        </p:txBody>
      </p:sp>
      <p:sp>
        <p:nvSpPr>
          <p:cNvPr id="98306" name="Rectangle 2"/>
          <p:cNvSpPr>
            <a:spLocks noGrp="1" noChangeArrowheads="1"/>
          </p:cNvSpPr>
          <p:nvPr>
            <p:ph type="title"/>
          </p:nvPr>
        </p:nvSpPr>
        <p:spPr/>
        <p:txBody>
          <a:bodyPr/>
          <a:lstStyle/>
          <a:p>
            <a:pPr eaLnBrk="1" hangingPunct="1">
              <a:defRPr/>
            </a:pPr>
            <a:r>
              <a:rPr lang="en-US"/>
              <a:t>System Maintenance Utilities</a:t>
            </a:r>
          </a:p>
        </p:txBody>
      </p:sp>
      <p:sp>
        <p:nvSpPr>
          <p:cNvPr id="98307" name="Rectangle 3"/>
          <p:cNvSpPr>
            <a:spLocks noGrp="1" noChangeArrowheads="1"/>
          </p:cNvSpPr>
          <p:nvPr>
            <p:ph type="body" idx="1"/>
          </p:nvPr>
        </p:nvSpPr>
        <p:spPr>
          <a:xfrm>
            <a:off x="763229" y="1218009"/>
            <a:ext cx="2879623" cy="3394472"/>
          </a:xfrm>
        </p:spPr>
        <p:txBody>
          <a:bodyPr/>
          <a:lstStyle/>
          <a:p>
            <a:pPr eaLnBrk="1" hangingPunct="1">
              <a:defRPr/>
            </a:pPr>
            <a:r>
              <a:rPr lang="en-US" dirty="0">
                <a:effectLst/>
              </a:rPr>
              <a:t>Disk </a:t>
            </a:r>
            <a:r>
              <a:rPr lang="en-US" dirty="0" smtClean="0">
                <a:effectLst/>
              </a:rPr>
              <a:t>Cleanup</a:t>
            </a:r>
            <a:r>
              <a:rPr lang="en-US" dirty="0">
                <a:effectLst/>
              </a:rPr>
              <a:t>: Cleans unnecessary files</a:t>
            </a:r>
          </a:p>
        </p:txBody>
      </p:sp>
      <p:pic>
        <p:nvPicPr>
          <p:cNvPr id="1026" name="Picture 2" descr="Figure 5"/>
          <p:cNvPicPr>
            <a:picLocks noChangeAspect="1" noChangeArrowheads="1"/>
          </p:cNvPicPr>
          <p:nvPr/>
        </p:nvPicPr>
        <p:blipFill>
          <a:blip r:embed="rId3"/>
          <a:stretch>
            <a:fillRect/>
          </a:stretch>
        </p:blipFill>
        <p:spPr bwMode="auto">
          <a:xfrm>
            <a:off x="4600575" y="1316042"/>
            <a:ext cx="4314701" cy="3198407"/>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3453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Number Placeholder 6"/>
          <p:cNvSpPr>
            <a:spLocks noGrp="1"/>
          </p:cNvSpPr>
          <p:nvPr>
            <p:ph type="sldNum" sz="quarter" idx="12"/>
          </p:nvPr>
        </p:nvSpPr>
        <p:spPr>
          <a:noFill/>
        </p:spPr>
        <p:txBody>
          <a:bodyPr/>
          <a:lstStyle/>
          <a:p>
            <a:fld id="{25CB6546-9E7C-47EA-A971-2C039D8C3CB7}" type="slidenum">
              <a:rPr lang="en-US" smtClean="0"/>
              <a:pPr/>
              <a:t>35</a:t>
            </a:fld>
            <a:endParaRPr lang="en-US" smtClean="0"/>
          </a:p>
        </p:txBody>
      </p:sp>
      <p:sp>
        <p:nvSpPr>
          <p:cNvPr id="189442" name="Rectangle 2"/>
          <p:cNvSpPr>
            <a:spLocks noGrp="1" noChangeArrowheads="1"/>
          </p:cNvSpPr>
          <p:nvPr>
            <p:ph type="title"/>
          </p:nvPr>
        </p:nvSpPr>
        <p:spPr/>
        <p:txBody>
          <a:bodyPr/>
          <a:lstStyle/>
          <a:p>
            <a:pPr eaLnBrk="1" hangingPunct="1">
              <a:defRPr/>
            </a:pPr>
            <a:r>
              <a:rPr lang="en-US" dirty="0"/>
              <a:t>System Maintenance Utilities</a:t>
            </a:r>
          </a:p>
        </p:txBody>
      </p:sp>
      <p:sp>
        <p:nvSpPr>
          <p:cNvPr id="189444" name="Rectangle 4"/>
          <p:cNvSpPr>
            <a:spLocks noGrp="1" noChangeArrowheads="1"/>
          </p:cNvSpPr>
          <p:nvPr>
            <p:ph type="body" sz="half" idx="1"/>
          </p:nvPr>
        </p:nvSpPr>
        <p:spPr>
          <a:xfrm>
            <a:off x="307298" y="1199213"/>
            <a:ext cx="5403954" cy="3485239"/>
          </a:xfrm>
        </p:spPr>
        <p:txBody>
          <a:bodyPr>
            <a:normAutofit fontScale="92500" lnSpcReduction="20000"/>
          </a:bodyPr>
          <a:lstStyle/>
          <a:p>
            <a:r>
              <a:rPr lang="en-US" i="1" dirty="0" smtClean="0">
                <a:latin typeface="Helvetica" pitchFamily="34" charset="0"/>
              </a:rPr>
              <a:t>Disk </a:t>
            </a:r>
            <a:r>
              <a:rPr lang="en-US" i="1" dirty="0">
                <a:latin typeface="Helvetica" pitchFamily="34" charset="0"/>
              </a:rPr>
              <a:t>defragmenter utilities</a:t>
            </a:r>
            <a:r>
              <a:rPr lang="en-US" dirty="0">
                <a:latin typeface="Helvetica" pitchFamily="34" charset="0"/>
              </a:rPr>
              <a:t> regroup related pieces of files together on the hard disk, allowing the OS to work more efficiently</a:t>
            </a:r>
            <a:endParaRPr lang="en-US" dirty="0" smtClean="0">
              <a:effectLst/>
            </a:endParaRPr>
          </a:p>
          <a:p>
            <a:pPr eaLnBrk="1" hangingPunct="1"/>
            <a:r>
              <a:rPr lang="en-US" dirty="0" err="1" smtClean="0">
                <a:effectLst/>
              </a:rPr>
              <a:t>ScanDisk</a:t>
            </a:r>
            <a:r>
              <a:rPr lang="en-US" dirty="0" smtClean="0">
                <a:effectLst/>
              </a:rPr>
              <a:t>:</a:t>
            </a:r>
          </a:p>
          <a:p>
            <a:pPr lvl="1" eaLnBrk="1" hangingPunct="1"/>
            <a:r>
              <a:rPr lang="en-US" dirty="0" smtClean="0">
                <a:effectLst/>
              </a:rPr>
              <a:t>Error checker</a:t>
            </a:r>
          </a:p>
          <a:p>
            <a:pPr eaLnBrk="1" hangingPunct="1"/>
            <a:r>
              <a:rPr lang="en-US" dirty="0" smtClean="0">
                <a:effectLst/>
              </a:rPr>
              <a:t>Task Manager</a:t>
            </a:r>
          </a:p>
        </p:txBody>
      </p:sp>
      <p:pic>
        <p:nvPicPr>
          <p:cNvPr id="116741" name="Picture 8" descr="evans4_5_30"/>
          <p:cNvPicPr>
            <a:picLocks noChangeAspect="1" noChangeArrowheads="1"/>
          </p:cNvPicPr>
          <p:nvPr/>
        </p:nvPicPr>
        <p:blipFill>
          <a:blip r:embed="rId3" cstate="screen"/>
          <a:srcRect/>
          <a:stretch>
            <a:fillRect/>
          </a:stretch>
        </p:blipFill>
        <p:spPr bwMode="auto">
          <a:xfrm>
            <a:off x="5886450" y="1366685"/>
            <a:ext cx="2800350" cy="2564606"/>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5631865"/>
      </p:ext>
    </p:extLst>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12"/>
          </p:nvPr>
        </p:nvSpPr>
        <p:spPr>
          <a:noFill/>
        </p:spPr>
        <p:txBody>
          <a:bodyPr/>
          <a:lstStyle/>
          <a:p>
            <a:fld id="{073AF747-73D8-4012-98A7-B93598B42653}" type="slidenum">
              <a:rPr lang="en-US" smtClean="0"/>
              <a:pPr/>
              <a:t>36</a:t>
            </a:fld>
            <a:endParaRPr lang="en-US" smtClean="0"/>
          </a:p>
        </p:txBody>
      </p:sp>
      <p:sp>
        <p:nvSpPr>
          <p:cNvPr id="99330" name="Rectangle 2"/>
          <p:cNvSpPr>
            <a:spLocks noGrp="1" noChangeArrowheads="1"/>
          </p:cNvSpPr>
          <p:nvPr>
            <p:ph type="title"/>
          </p:nvPr>
        </p:nvSpPr>
        <p:spPr/>
        <p:txBody>
          <a:bodyPr/>
          <a:lstStyle/>
          <a:p>
            <a:pPr eaLnBrk="1" hangingPunct="1">
              <a:defRPr/>
            </a:pPr>
            <a:r>
              <a:rPr lang="en-US" dirty="0"/>
              <a:t>System Restore</a:t>
            </a:r>
          </a:p>
        </p:txBody>
      </p:sp>
      <p:sp>
        <p:nvSpPr>
          <p:cNvPr id="99331" name="Rectangle 3"/>
          <p:cNvSpPr>
            <a:spLocks noGrp="1" noChangeArrowheads="1"/>
          </p:cNvSpPr>
          <p:nvPr>
            <p:ph type="body" idx="1"/>
          </p:nvPr>
        </p:nvSpPr>
        <p:spPr>
          <a:xfrm>
            <a:off x="704235" y="1063229"/>
            <a:ext cx="2746887" cy="3394472"/>
          </a:xfrm>
        </p:spPr>
        <p:txBody>
          <a:bodyPr/>
          <a:lstStyle/>
          <a:p>
            <a:pPr eaLnBrk="1" hangingPunct="1">
              <a:defRPr/>
            </a:pPr>
            <a:r>
              <a:rPr lang="en-US" dirty="0">
                <a:effectLst/>
              </a:rPr>
              <a:t>Restores system settings </a:t>
            </a:r>
            <a:r>
              <a:rPr lang="en-US" dirty="0" smtClean="0">
                <a:effectLst/>
              </a:rPr>
              <a:t>to a </a:t>
            </a:r>
            <a:r>
              <a:rPr lang="en-US" dirty="0">
                <a:effectLst/>
              </a:rPr>
              <a:t>specific date</a:t>
            </a:r>
          </a:p>
        </p:txBody>
      </p:sp>
      <p:sp>
        <p:nvSpPr>
          <p:cNvPr id="118789" name="Rectangle 9"/>
          <p:cNvSpPr>
            <a:spLocks noChangeArrowheads="1"/>
          </p:cNvSpPr>
          <p:nvPr/>
        </p:nvSpPr>
        <p:spPr bwMode="auto">
          <a:xfrm>
            <a:off x="7372350" y="1943100"/>
            <a:ext cx="457200" cy="285750"/>
          </a:xfrm>
          <a:prstGeom prst="rect">
            <a:avLst/>
          </a:prstGeom>
          <a:solidFill>
            <a:schemeClr val="bg1"/>
          </a:solidFill>
          <a:ln w="9525">
            <a:noFill/>
            <a:miter lim="800000"/>
            <a:headEnd/>
            <a:tailEnd/>
          </a:ln>
        </p:spPr>
        <p:txBody>
          <a:bodyPr wrap="none" anchor="ctr"/>
          <a:lstStyle/>
          <a:p>
            <a:pPr algn="ctr"/>
            <a:endParaRPr lang="en-US" sz="1350"/>
          </a:p>
        </p:txBody>
      </p:sp>
      <p:pic>
        <p:nvPicPr>
          <p:cNvPr id="118790" name="Picture 37" descr="D:\Pickup Figures\Ch05\Ch05\evans5e_ch05_33.jpg"/>
          <p:cNvPicPr>
            <a:picLocks noChangeAspect="1" noChangeArrowheads="1"/>
          </p:cNvPicPr>
          <p:nvPr/>
        </p:nvPicPr>
        <p:blipFill>
          <a:blip r:embed="rId3"/>
          <a:srcRect/>
          <a:stretch>
            <a:fillRect/>
          </a:stretch>
        </p:blipFill>
        <p:spPr bwMode="auto">
          <a:xfrm>
            <a:off x="4400550" y="1027511"/>
            <a:ext cx="4514850" cy="3256360"/>
          </a:xfrm>
          <a:prstGeom prst="rect">
            <a:avLst/>
          </a:prstGeom>
          <a:noFill/>
          <a:ln w="9525">
            <a:noFill/>
            <a:miter lim="800000"/>
            <a:headEnd/>
            <a:tailEnd/>
          </a:ln>
        </p:spPr>
      </p:pic>
      <p:sp>
        <p:nvSpPr>
          <p:cNvPr id="8" name="Rectangle 7"/>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6890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6"/>
          <p:cNvSpPr>
            <a:spLocks noGrp="1"/>
          </p:cNvSpPr>
          <p:nvPr>
            <p:ph type="sldNum" sz="quarter" idx="12"/>
          </p:nvPr>
        </p:nvSpPr>
        <p:spPr>
          <a:noFill/>
        </p:spPr>
        <p:txBody>
          <a:bodyPr/>
          <a:lstStyle/>
          <a:p>
            <a:fld id="{3A31A6CA-0823-4E09-9354-9F4BF78E5BD4}" type="slidenum">
              <a:rPr lang="en-US" smtClean="0"/>
              <a:pPr/>
              <a:t>37</a:t>
            </a:fld>
            <a:endParaRPr lang="en-US" smtClean="0"/>
          </a:p>
        </p:txBody>
      </p:sp>
      <p:sp>
        <p:nvSpPr>
          <p:cNvPr id="195586" name="Rectangle 2"/>
          <p:cNvSpPr>
            <a:spLocks noGrp="1" noChangeArrowheads="1"/>
          </p:cNvSpPr>
          <p:nvPr>
            <p:ph type="title"/>
          </p:nvPr>
        </p:nvSpPr>
        <p:spPr/>
        <p:txBody>
          <a:bodyPr/>
          <a:lstStyle/>
          <a:p>
            <a:pPr eaLnBrk="1" hangingPunct="1">
              <a:defRPr/>
            </a:pPr>
            <a:r>
              <a:rPr lang="en-US" dirty="0"/>
              <a:t>System Backup</a:t>
            </a:r>
          </a:p>
        </p:txBody>
      </p:sp>
      <p:sp>
        <p:nvSpPr>
          <p:cNvPr id="195588" name="Rectangle 4"/>
          <p:cNvSpPr>
            <a:spLocks noGrp="1" noChangeArrowheads="1"/>
          </p:cNvSpPr>
          <p:nvPr>
            <p:ph type="body" sz="half" idx="1"/>
          </p:nvPr>
        </p:nvSpPr>
        <p:spPr>
          <a:xfrm>
            <a:off x="306029" y="1095070"/>
            <a:ext cx="5696565" cy="3508772"/>
          </a:xfrm>
        </p:spPr>
        <p:txBody>
          <a:bodyPr/>
          <a:lstStyle/>
          <a:p>
            <a:pPr eaLnBrk="1" hangingPunct="1"/>
            <a:r>
              <a:rPr lang="en-US" b="1" dirty="0" smtClean="0">
                <a:effectLst/>
              </a:rPr>
              <a:t>Backup</a:t>
            </a:r>
          </a:p>
          <a:p>
            <a:pPr lvl="1" eaLnBrk="1" hangingPunct="1"/>
            <a:r>
              <a:rPr lang="en-US" dirty="0" smtClean="0">
                <a:effectLst/>
              </a:rPr>
              <a:t>Creates a copy of a hard drive to another storage device</a:t>
            </a:r>
          </a:p>
          <a:p>
            <a:pPr eaLnBrk="1" hangingPunct="1"/>
            <a:r>
              <a:rPr lang="en-US" b="1" dirty="0" smtClean="0">
                <a:effectLst/>
              </a:rPr>
              <a:t>Task Scheduler</a:t>
            </a:r>
          </a:p>
          <a:p>
            <a:pPr lvl="1" eaLnBrk="1" hangingPunct="1"/>
            <a:r>
              <a:rPr lang="en-US" dirty="0" smtClean="0">
                <a:effectLst/>
              </a:rPr>
              <a:t>Runs selected utilities automatically</a:t>
            </a:r>
          </a:p>
        </p:txBody>
      </p:sp>
      <p:pic>
        <p:nvPicPr>
          <p:cNvPr id="120837" name="Picture 38" descr="D:\Pickup Figures\Ch05\Ch05\evans5e_ch05_34.jpg"/>
          <p:cNvPicPr>
            <a:picLocks noChangeAspect="1" noChangeArrowheads="1"/>
          </p:cNvPicPr>
          <p:nvPr/>
        </p:nvPicPr>
        <p:blipFill>
          <a:blip r:embed="rId3" cstate="screen"/>
          <a:srcRect/>
          <a:stretch>
            <a:fillRect/>
          </a:stretch>
        </p:blipFill>
        <p:spPr bwMode="auto">
          <a:xfrm>
            <a:off x="6286500" y="2329138"/>
            <a:ext cx="2400300" cy="1752600"/>
          </a:xfrm>
          <a:prstGeom prst="rect">
            <a:avLst/>
          </a:prstGeom>
          <a:noFill/>
          <a:ln w="9525">
            <a:noFill/>
            <a:miter lim="800000"/>
            <a:headEnd/>
            <a:tailEnd/>
          </a:ln>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7690116"/>
      </p:ext>
    </p:extLst>
  </p:cSld>
  <p:clrMapOvr>
    <a:masterClrMapping/>
  </p:clrMapOvr>
  <p:transition>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12"/>
          </p:nvPr>
        </p:nvSpPr>
        <p:spPr>
          <a:noFill/>
        </p:spPr>
        <p:txBody>
          <a:bodyPr/>
          <a:lstStyle/>
          <a:p>
            <a:fld id="{C313DE0A-F040-4305-B37E-11778148FCB2}" type="slidenum">
              <a:rPr lang="en-US" smtClean="0"/>
              <a:pPr/>
              <a:t>38</a:t>
            </a:fld>
            <a:endParaRPr lang="en-US" smtClean="0"/>
          </a:p>
        </p:txBody>
      </p:sp>
      <p:sp>
        <p:nvSpPr>
          <p:cNvPr id="100354" name="Rectangle 2"/>
          <p:cNvSpPr>
            <a:spLocks noGrp="1" noChangeArrowheads="1"/>
          </p:cNvSpPr>
          <p:nvPr>
            <p:ph type="title"/>
          </p:nvPr>
        </p:nvSpPr>
        <p:spPr>
          <a:xfrm>
            <a:off x="1485900" y="0"/>
            <a:ext cx="6172200" cy="857250"/>
          </a:xfrm>
        </p:spPr>
        <p:txBody>
          <a:bodyPr/>
          <a:lstStyle/>
          <a:p>
            <a:pPr eaLnBrk="1" hangingPunct="1">
              <a:defRPr/>
            </a:pPr>
            <a:r>
              <a:rPr lang="en-US" dirty="0"/>
              <a:t>Accessibility Utilities</a:t>
            </a:r>
          </a:p>
        </p:txBody>
      </p:sp>
      <p:sp>
        <p:nvSpPr>
          <p:cNvPr id="100355" name="Rectangle 3"/>
          <p:cNvSpPr>
            <a:spLocks noGrp="1" noChangeArrowheads="1"/>
          </p:cNvSpPr>
          <p:nvPr>
            <p:ph type="body" idx="1"/>
          </p:nvPr>
        </p:nvSpPr>
        <p:spPr>
          <a:xfrm>
            <a:off x="1600200" y="1006078"/>
            <a:ext cx="3771900" cy="3394472"/>
          </a:xfrm>
        </p:spPr>
        <p:txBody>
          <a:bodyPr>
            <a:normAutofit fontScale="85000" lnSpcReduction="10000"/>
          </a:bodyPr>
          <a:lstStyle/>
          <a:p>
            <a:pPr eaLnBrk="1" hangingPunct="1"/>
            <a:r>
              <a:rPr lang="en-US" dirty="0" smtClean="0">
                <a:effectLst/>
              </a:rPr>
              <a:t>Ease of Access Center</a:t>
            </a:r>
          </a:p>
          <a:p>
            <a:pPr lvl="1" eaLnBrk="1" hangingPunct="1"/>
            <a:r>
              <a:rPr lang="en-US" dirty="0" smtClean="0">
                <a:effectLst/>
              </a:rPr>
              <a:t>Centralized location for assistive technology</a:t>
            </a:r>
          </a:p>
          <a:p>
            <a:pPr lvl="1" eaLnBrk="1" hangingPunct="1"/>
            <a:r>
              <a:rPr lang="en-US" dirty="0" smtClean="0">
                <a:effectLst/>
              </a:rPr>
              <a:t>Examples:</a:t>
            </a:r>
          </a:p>
          <a:p>
            <a:pPr lvl="2" eaLnBrk="1" hangingPunct="1"/>
            <a:r>
              <a:rPr lang="en-US" sz="2100" dirty="0"/>
              <a:t>High contrast</a:t>
            </a:r>
          </a:p>
          <a:p>
            <a:pPr lvl="2" eaLnBrk="1" hangingPunct="1"/>
            <a:r>
              <a:rPr lang="en-US" sz="2100" dirty="0"/>
              <a:t>Magnifier</a:t>
            </a:r>
          </a:p>
          <a:p>
            <a:pPr lvl="2" eaLnBrk="1" hangingPunct="1"/>
            <a:r>
              <a:rPr lang="en-US" sz="2100" dirty="0"/>
              <a:t>On-screen keyboard</a:t>
            </a:r>
          </a:p>
          <a:p>
            <a:pPr lvl="2" eaLnBrk="1" hangingPunct="1"/>
            <a:r>
              <a:rPr lang="en-US" sz="2100" dirty="0"/>
              <a:t>Windows speech recognition</a:t>
            </a:r>
          </a:p>
        </p:txBody>
      </p:sp>
      <p:sp>
        <p:nvSpPr>
          <p:cNvPr id="122885" name="Rectangle 6"/>
          <p:cNvSpPr>
            <a:spLocks noChangeArrowheads="1"/>
          </p:cNvSpPr>
          <p:nvPr/>
        </p:nvSpPr>
        <p:spPr bwMode="auto">
          <a:xfrm>
            <a:off x="4479635" y="-150041"/>
            <a:ext cx="184731" cy="300082"/>
          </a:xfrm>
          <a:prstGeom prst="rect">
            <a:avLst/>
          </a:prstGeom>
          <a:noFill/>
          <a:ln w="9525" algn="ctr">
            <a:noFill/>
            <a:miter lim="800000"/>
            <a:headEnd/>
            <a:tailEnd/>
          </a:ln>
        </p:spPr>
        <p:txBody>
          <a:bodyPr wrap="none" anchor="ctr">
            <a:spAutoFit/>
          </a:bodyPr>
          <a:lstStyle/>
          <a:p>
            <a:pPr algn="ctr"/>
            <a:endParaRPr lang="en-US" sz="1350"/>
          </a:p>
        </p:txBody>
      </p:sp>
      <p:sp>
        <p:nvSpPr>
          <p:cNvPr id="122886" name="Rectangle 7"/>
          <p:cNvSpPr>
            <a:spLocks noChangeArrowheads="1"/>
          </p:cNvSpPr>
          <p:nvPr/>
        </p:nvSpPr>
        <p:spPr bwMode="auto">
          <a:xfrm>
            <a:off x="4479635" y="-150041"/>
            <a:ext cx="184731" cy="300082"/>
          </a:xfrm>
          <a:prstGeom prst="rect">
            <a:avLst/>
          </a:prstGeom>
          <a:noFill/>
          <a:ln w="9525" algn="ctr">
            <a:noFill/>
            <a:miter lim="800000"/>
            <a:headEnd/>
            <a:tailEnd/>
          </a:ln>
        </p:spPr>
        <p:txBody>
          <a:bodyPr wrap="none" anchor="ctr">
            <a:spAutoFit/>
          </a:bodyPr>
          <a:lstStyle/>
          <a:p>
            <a:pPr algn="ctr"/>
            <a:endParaRPr lang="en-US" sz="1350"/>
          </a:p>
        </p:txBody>
      </p:sp>
      <p:sp>
        <p:nvSpPr>
          <p:cNvPr id="122887" name="Rectangle 8"/>
          <p:cNvSpPr>
            <a:spLocks noChangeArrowheads="1"/>
          </p:cNvSpPr>
          <p:nvPr/>
        </p:nvSpPr>
        <p:spPr bwMode="auto">
          <a:xfrm>
            <a:off x="4479635" y="-150041"/>
            <a:ext cx="184731" cy="300082"/>
          </a:xfrm>
          <a:prstGeom prst="rect">
            <a:avLst/>
          </a:prstGeom>
          <a:noFill/>
          <a:ln w="9525" algn="ctr">
            <a:noFill/>
            <a:miter lim="800000"/>
            <a:headEnd/>
            <a:tailEnd/>
          </a:ln>
        </p:spPr>
        <p:txBody>
          <a:bodyPr wrap="none" anchor="ctr">
            <a:spAutoFit/>
          </a:bodyPr>
          <a:lstStyle/>
          <a:p>
            <a:pPr algn="ctr"/>
            <a:endParaRPr lang="en-US" sz="1350"/>
          </a:p>
        </p:txBody>
      </p:sp>
      <p:pic>
        <p:nvPicPr>
          <p:cNvPr id="2050" name="Picture 2" descr="Figure 5"/>
          <p:cNvPicPr>
            <a:picLocks noChangeAspect="1" noChangeArrowheads="1"/>
          </p:cNvPicPr>
          <p:nvPr/>
        </p:nvPicPr>
        <p:blipFill>
          <a:blip r:embed="rId3"/>
          <a:srcRect/>
          <a:stretch>
            <a:fillRect/>
          </a:stretch>
        </p:blipFill>
        <p:spPr bwMode="auto">
          <a:xfrm>
            <a:off x="5143500" y="2343150"/>
            <a:ext cx="2628900" cy="1971675"/>
          </a:xfrm>
          <a:prstGeom prst="rect">
            <a:avLst/>
          </a:prstGeom>
          <a:noFill/>
          <a:ln w="9525">
            <a:noFill/>
            <a:miter lim="800000"/>
            <a:headEnd/>
            <a:tailEnd/>
          </a:ln>
        </p:spPr>
      </p:pic>
      <p:sp>
        <p:nvSpPr>
          <p:cNvPr id="10" name="Rectangle 9"/>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083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1139480" y="1483559"/>
            <a:ext cx="7833895" cy="1846659"/>
          </a:xfrm>
          <a:prstGeom prst="rect">
            <a:avLst/>
          </a:prstGeom>
          <a:noFill/>
        </p:spPr>
        <p:txBody>
          <a:bodyPr wrap="square" rtlCol="0">
            <a:spAutoFit/>
          </a:bodyPr>
          <a:lstStyle/>
          <a:p>
            <a:pPr algn="r"/>
            <a:r>
              <a:rPr lang="en-US" sz="6000" b="1" i="1" dirty="0" smtClean="0">
                <a:solidFill>
                  <a:srgbClr val="FFFFFF"/>
                </a:solidFill>
                <a:effectLst>
                  <a:outerShdw blurRad="50800" dist="38100" dir="2700000" algn="tl" rotWithShape="0">
                    <a:srgbClr val="000000">
                      <a:alpha val="43000"/>
                    </a:srgbClr>
                  </a:outerShdw>
                </a:effectLst>
              </a:rPr>
              <a:t>Questions?</a:t>
            </a:r>
          </a:p>
          <a:p>
            <a:pPr algn="r"/>
            <a:r>
              <a:rPr lang="en-US" dirty="0"/>
              <a:t>“Ask one good question and you will get answers to three.” </a:t>
            </a:r>
            <a:br>
              <a:rPr lang="en-US" dirty="0"/>
            </a:br>
            <a:r>
              <a:rPr lang="en-US" dirty="0"/>
              <a:t>― </a:t>
            </a:r>
            <a:r>
              <a:rPr lang="en-US" b="1" dirty="0">
                <a:hlinkClick r:id="rId3"/>
              </a:rPr>
              <a:t>Robert J. </a:t>
            </a:r>
            <a:r>
              <a:rPr lang="en-US" b="1" dirty="0" err="1">
                <a:hlinkClick r:id="rId3"/>
              </a:rPr>
              <a:t>Braathe</a:t>
            </a:r>
            <a:endParaRPr lang="en-US" dirty="0" smtClean="0">
              <a:solidFill>
                <a:schemeClr val="bg1"/>
              </a:solidFill>
              <a:effectLst>
                <a:outerShdw blurRad="50800" dist="38100" dir="2700000" algn="tl" rotWithShape="0">
                  <a:scrgbClr r="0" g="0" b="0">
                    <a:alpha val="43000"/>
                  </a:scrgbClr>
                </a:outerShdw>
              </a:effectLst>
            </a:endParaRPr>
          </a:p>
          <a:p>
            <a:pPr algn="r"/>
            <a:r>
              <a:rPr lang="en-US" b="1" dirty="0" smtClean="0">
                <a:solidFill>
                  <a:schemeClr val="bg1"/>
                </a:solidFill>
                <a:effectLst>
                  <a:outerShdw blurRad="50800" dist="38100" dir="2700000" algn="tl" rotWithShape="0">
                    <a:scrgbClr r="0" g="0" b="0">
                      <a:alpha val="43000"/>
                    </a:scrgbClr>
                  </a:outerShdw>
                </a:effectLst>
              </a:rPr>
              <a:t> </a:t>
            </a:r>
            <a:endParaRPr lang="en-US" b="1" i="1" dirty="0" smtClean="0">
              <a:solidFill>
                <a:schemeClr val="bg1"/>
              </a:solidFill>
              <a:effectLst>
                <a:outerShdw blurRad="50800" dist="38100" dir="2700000" algn="tl" rotWithShape="0">
                  <a:scrgbClr r="0" g="0" b="0">
                    <a:alpha val="43000"/>
                  </a:scrgbClr>
                </a:outerShdw>
              </a:effectLst>
            </a:endParaRP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509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TotalTime>
  <Words>4630</Words>
  <Application>Microsoft Office PowerPoint</Application>
  <PresentationFormat>On-screen Show (16:9)</PresentationFormat>
  <Paragraphs>461</Paragraphs>
  <Slides>39</Slides>
  <Notes>39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39</vt:i4>
      </vt:variant>
    </vt:vector>
  </HeadingPairs>
  <TitlesOfParts>
    <vt:vector size="51" baseType="lpstr">
      <vt:lpstr>ＭＳ Ｐゴシック</vt:lpstr>
      <vt:lpstr>Arial</vt:lpstr>
      <vt:lpstr>Calibri</vt:lpstr>
      <vt:lpstr>Courier</vt:lpstr>
      <vt:lpstr>Helvetica</vt:lpstr>
      <vt:lpstr>Palatino</vt:lpstr>
      <vt:lpstr>Palatino-Roman</vt:lpstr>
      <vt:lpstr>Symbol</vt:lpstr>
      <vt:lpstr>Times New Roman</vt:lpstr>
      <vt:lpstr>Verdana</vt:lpstr>
      <vt:lpstr>Wingdings</vt:lpstr>
      <vt:lpstr>Office Theme</vt:lpstr>
      <vt:lpstr>PowerPoint Presentation</vt:lpstr>
      <vt:lpstr>System Software Topics</vt:lpstr>
      <vt:lpstr>System Software: The OS</vt:lpstr>
      <vt:lpstr>System Software: Utilities</vt:lpstr>
      <vt:lpstr>Operating System Categories</vt:lpstr>
      <vt:lpstr>Real-Time Operating Systems</vt:lpstr>
      <vt:lpstr>Operating Systems for  Servers and Mainframes</vt:lpstr>
      <vt:lpstr>What the OS Does</vt:lpstr>
      <vt:lpstr>The User Interface</vt:lpstr>
      <vt:lpstr>Processor Management</vt:lpstr>
      <vt:lpstr>Memory and Storage Management</vt:lpstr>
      <vt:lpstr>Virtual Memory</vt:lpstr>
      <vt:lpstr>Hardware and Peripheral  Device Management</vt:lpstr>
      <vt:lpstr>Software Application Coordination</vt:lpstr>
      <vt:lpstr>Starting the Computer ROM Chip</vt:lpstr>
      <vt:lpstr>Handling Errors in the  Boot Process</vt:lpstr>
      <vt:lpstr>The Desktop</vt:lpstr>
      <vt:lpstr>Windows </vt:lpstr>
      <vt:lpstr>File Management</vt:lpstr>
      <vt:lpstr>File Management</vt:lpstr>
      <vt:lpstr>Viewing and Sorting  Files and Folders</vt:lpstr>
      <vt:lpstr>Viewing and Sorting  Files and Folders</vt:lpstr>
      <vt:lpstr>Viewing and Sorting  Files and Folders</vt:lpstr>
      <vt:lpstr>Viewing and Sorting  Files and Folders</vt:lpstr>
      <vt:lpstr>Naming Files</vt:lpstr>
      <vt:lpstr>Filename Extensions</vt:lpstr>
      <vt:lpstr>Filename Extensions (cont.)</vt:lpstr>
      <vt:lpstr>File Path</vt:lpstr>
      <vt:lpstr>Working with Files</vt:lpstr>
      <vt:lpstr>Utility Programs</vt:lpstr>
      <vt:lpstr>Display Utilities</vt:lpstr>
      <vt:lpstr>Add or Remove Programs</vt:lpstr>
      <vt:lpstr>File Compression Utilities</vt:lpstr>
      <vt:lpstr>System Maintenance Utilities</vt:lpstr>
      <vt:lpstr>System Maintenance Utilities</vt:lpstr>
      <vt:lpstr>System Restore</vt:lpstr>
      <vt:lpstr>System Backup</vt:lpstr>
      <vt:lpstr>Accessibility Utilities</vt:lpstr>
      <vt:lpstr>PowerPoint Presentation</vt:lpstr>
    </vt:vector>
  </TitlesOfParts>
  <Company>University of North Florida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Guntherberg</dc:creator>
  <cp:lastModifiedBy>Dee Reynolds</cp:lastModifiedBy>
  <cp:revision>39</cp:revision>
  <cp:lastPrinted>2017-01-24T05:28:05Z</cp:lastPrinted>
  <dcterms:created xsi:type="dcterms:W3CDTF">2015-03-22T18:54:02Z</dcterms:created>
  <dcterms:modified xsi:type="dcterms:W3CDTF">2017-02-12T23:28:56Z</dcterms:modified>
</cp:coreProperties>
</file>