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75" r:id="rId3"/>
    <p:sldId id="257" r:id="rId4"/>
    <p:sldId id="277" r:id="rId5"/>
    <p:sldId id="279" r:id="rId6"/>
    <p:sldId id="278" r:id="rId7"/>
    <p:sldId id="281" r:id="rId8"/>
    <p:sldId id="263" r:id="rId9"/>
    <p:sldId id="266" r:id="rId10"/>
    <p:sldId id="282" r:id="rId11"/>
    <p:sldId id="267" r:id="rId12"/>
    <p:sldId id="283" r:id="rId13"/>
    <p:sldId id="280" r:id="rId14"/>
    <p:sldId id="285" r:id="rId15"/>
    <p:sldId id="286" r:id="rId16"/>
    <p:sldId id="289" r:id="rId17"/>
    <p:sldId id="290" r:id="rId18"/>
    <p:sldId id="284" r:id="rId19"/>
    <p:sldId id="287" r:id="rId20"/>
    <p:sldId id="292" r:id="rId21"/>
    <p:sldId id="288" r:id="rId22"/>
    <p:sldId id="291" r:id="rId23"/>
    <p:sldId id="308" r:id="rId24"/>
    <p:sldId id="293" r:id="rId25"/>
    <p:sldId id="295" r:id="rId26"/>
    <p:sldId id="297" r:id="rId27"/>
    <p:sldId id="298" r:id="rId28"/>
    <p:sldId id="299" r:id="rId29"/>
    <p:sldId id="300" r:id="rId30"/>
    <p:sldId id="301" r:id="rId31"/>
    <p:sldId id="302" r:id="rId32"/>
    <p:sldId id="303" r:id="rId33"/>
    <p:sldId id="304" r:id="rId34"/>
    <p:sldId id="305" r:id="rId35"/>
    <p:sldId id="306" r:id="rId36"/>
    <p:sldId id="307" r:id="rId37"/>
    <p:sldId id="296" r:id="rId38"/>
    <p:sldId id="268" r:id="rId39"/>
    <p:sldId id="270" r:id="rId40"/>
    <p:sldId id="269" r:id="rId41"/>
    <p:sldId id="271" r:id="rId42"/>
    <p:sldId id="258" r:id="rId43"/>
    <p:sldId id="276" r:id="rId44"/>
    <p:sldId id="259" r:id="rId45"/>
    <p:sldId id="260" r:id="rId46"/>
    <p:sldId id="272" r:id="rId47"/>
    <p:sldId id="261" r:id="rId48"/>
    <p:sldId id="273" r:id="rId49"/>
    <p:sldId id="262" r:id="rId50"/>
    <p:sldId id="264" r:id="rId5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27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234" y="16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B68BC2-1CF0-4FB4-83CD-3EAA68E3A32F}" type="datetimeFigureOut">
              <a:rPr lang="en-US" smtClean="0"/>
              <a:t>4/5/2017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C90D8D-5187-417F-A84D-66843F87DE12}" type="slidenum">
              <a:rPr lang="en-US" smtClean="0"/>
              <a:t>‹#›</a:t>
            </a:fld>
            <a:endParaRPr lang="en-US"/>
          </a:p>
        </p:txBody>
      </p:sp>
    </p:spTree>
    <p:extLst>
      <p:ext uri="{BB962C8B-B14F-4D97-AF65-F5344CB8AC3E}">
        <p14:creationId xmlns:p14="http://schemas.microsoft.com/office/powerpoint/2010/main" val="25084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459288" y="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7" name="Rectangle 3"/>
          <p:cNvSpPr>
            <a:spLocks noChangeArrowheads="1"/>
          </p:cNvSpPr>
          <p:nvPr/>
        </p:nvSpPr>
        <p:spPr bwMode="auto">
          <a:xfrm>
            <a:off x="4459288" y="8685213"/>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a:lnSpc>
                <a:spcPct val="93000"/>
              </a:lnSpc>
              <a:buClr>
                <a:srgbClr val="000000"/>
              </a:buClr>
              <a:buSzPct val="100000"/>
              <a:buFont typeface="Times New Roman" panose="02020603050405020304" pitchFamily="18" charset="0"/>
              <a:buNone/>
            </a:pPr>
            <a:r>
              <a:rPr lang="en-US" altLang="en-US" sz="1200"/>
              <a:t>12</a:t>
            </a:r>
          </a:p>
        </p:txBody>
      </p:sp>
      <p:sp>
        <p:nvSpPr>
          <p:cNvPr id="31748" name="Rectangle 4"/>
          <p:cNvSpPr>
            <a:spLocks noChangeArrowheads="1"/>
          </p:cNvSpPr>
          <p:nvPr/>
        </p:nvSpPr>
        <p:spPr bwMode="auto">
          <a:xfrm>
            <a:off x="0" y="8685213"/>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9" name="Rectangle 5"/>
          <p:cNvSpPr>
            <a:spLocks noChangeArrowheads="1"/>
          </p:cNvSpPr>
          <p:nvPr/>
        </p:nvSpPr>
        <p:spPr bwMode="auto">
          <a:xfrm>
            <a:off x="0" y="0"/>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50" name="Rectangle 6"/>
          <p:cNvSpPr>
            <a:spLocks noGrp="1" noRot="1" noChangeAspect="1" noChangeArrowheads="1" noTextEdit="1"/>
          </p:cNvSpPr>
          <p:nvPr>
            <p:ph type="sldImg"/>
          </p:nvPr>
        </p:nvSpPr>
        <p:spPr>
          <a:ln/>
          <a:extLst>
            <a:ext uri="{91240B29-F687-4F45-9708-019B960494DF}">
              <a14:hiddenLine xmlns:a14="http://schemas.microsoft.com/office/drawing/2010/main" w="9525" cap="flat">
                <a:solidFill>
                  <a:srgbClr val="000000"/>
                </a:solidFill>
                <a:round/>
                <a:headEnd/>
                <a:tailEnd/>
              </a14:hiddenLine>
            </a:ext>
          </a:extLst>
        </p:spPr>
      </p:sp>
      <p:sp>
        <p:nvSpPr>
          <p:cNvPr id="3175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buFontTx/>
              <a:buChar char="•"/>
            </a:pPr>
            <a:r>
              <a:rPr lang="en-US" altLang="en-US" smtClean="0">
                <a:latin typeface="Helvetica" panose="020B0604020202020204" pitchFamily="34" charset="0"/>
              </a:rPr>
              <a:t>An input device enables you to enter data (text, images, and sounds) and instructions (user responses and commands) into the computer. </a:t>
            </a:r>
          </a:p>
          <a:p>
            <a:pPr>
              <a:buClr>
                <a:schemeClr val="tx1"/>
              </a:buClr>
              <a:buFontTx/>
              <a:buChar char="•"/>
            </a:pPr>
            <a:r>
              <a:rPr lang="en-US" altLang="en-US" smtClean="0">
                <a:latin typeface="Helvetica" panose="020B0604020202020204" pitchFamily="34" charset="0"/>
              </a:rPr>
              <a:t>The most common input devices are the keyboard and the mouse. </a:t>
            </a:r>
          </a:p>
          <a:p>
            <a:pPr>
              <a:buClr>
                <a:schemeClr val="tx1"/>
              </a:buClr>
              <a:buFontTx/>
              <a:buChar char="•"/>
            </a:pPr>
            <a:r>
              <a:rPr lang="en-US" altLang="en-US" smtClean="0">
                <a:latin typeface="Helvetica" panose="020B0604020202020204" pitchFamily="34" charset="0"/>
              </a:rPr>
              <a:t>You use keyboards to enter </a:t>
            </a:r>
            <a:r>
              <a:rPr lang="en-US" altLang="en-US" i="1" smtClean="0">
                <a:latin typeface="Helvetica" panose="020B0604020202020204" pitchFamily="34" charset="0"/>
              </a:rPr>
              <a:t>typed</a:t>
            </a:r>
            <a:r>
              <a:rPr lang="en-US" altLang="en-US" smtClean="0">
                <a:latin typeface="Helvetica" panose="020B0604020202020204" pitchFamily="34" charset="0"/>
              </a:rPr>
              <a:t> data and commands, whereas you use the mouse to enter user responses and commands by clicking on an </a:t>
            </a:r>
            <a:r>
              <a:rPr lang="en-US" altLang="en-US" i="1" smtClean="0">
                <a:latin typeface="Helvetica" panose="020B0604020202020204" pitchFamily="34" charset="0"/>
              </a:rPr>
              <a:t>icon</a:t>
            </a:r>
            <a:r>
              <a:rPr lang="en-US" altLang="en-US" smtClean="0">
                <a:latin typeface="Helvetica" panose="020B0604020202020204" pitchFamily="34" charset="0"/>
              </a:rPr>
              <a:t>.</a:t>
            </a:r>
          </a:p>
          <a:p>
            <a:pPr>
              <a:buClr>
                <a:schemeClr val="tx1"/>
              </a:buClr>
              <a:buFontTx/>
              <a:buChar char="•"/>
            </a:pPr>
            <a:r>
              <a:rPr lang="en-US" altLang="en-US" smtClean="0">
                <a:latin typeface="Helvetica" panose="020B0604020202020204" pitchFamily="34" charset="0"/>
              </a:rPr>
              <a:t>There are other input devices as well: microphones input sounds; scanners and digital cameras input nondigital text and digital images.</a:t>
            </a:r>
          </a:p>
          <a:p>
            <a:pPr>
              <a:buClr>
                <a:schemeClr val="tx1"/>
              </a:buClr>
              <a:buFontTx/>
              <a:buChar char="•"/>
            </a:pPr>
            <a:r>
              <a:rPr lang="en-US" altLang="en-US" smtClean="0">
                <a:latin typeface="Palatino"/>
              </a:rPr>
              <a:t>Styluses (devices that look like skinny pens but have no ink) and electronic pens are also becoming quite popular and are often used in conjunction with graphics tablets that can translate a user’s handwriting into digital input.</a:t>
            </a:r>
          </a:p>
        </p:txBody>
      </p:sp>
    </p:spTree>
    <p:extLst>
      <p:ext uri="{BB962C8B-B14F-4D97-AF65-F5344CB8AC3E}">
        <p14:creationId xmlns:p14="http://schemas.microsoft.com/office/powerpoint/2010/main" val="2770520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459288" y="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7" name="Rectangle 3"/>
          <p:cNvSpPr>
            <a:spLocks noChangeArrowheads="1"/>
          </p:cNvSpPr>
          <p:nvPr/>
        </p:nvSpPr>
        <p:spPr bwMode="auto">
          <a:xfrm>
            <a:off x="4459288" y="8685213"/>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a:lnSpc>
                <a:spcPct val="93000"/>
              </a:lnSpc>
              <a:buClr>
                <a:srgbClr val="000000"/>
              </a:buClr>
              <a:buSzPct val="100000"/>
              <a:buFont typeface="Times New Roman" panose="02020603050405020304" pitchFamily="18" charset="0"/>
              <a:buNone/>
            </a:pPr>
            <a:r>
              <a:rPr lang="en-US" altLang="en-US" sz="1200"/>
              <a:t>12</a:t>
            </a:r>
          </a:p>
        </p:txBody>
      </p:sp>
      <p:sp>
        <p:nvSpPr>
          <p:cNvPr id="31748" name="Rectangle 4"/>
          <p:cNvSpPr>
            <a:spLocks noChangeArrowheads="1"/>
          </p:cNvSpPr>
          <p:nvPr/>
        </p:nvSpPr>
        <p:spPr bwMode="auto">
          <a:xfrm>
            <a:off x="0" y="8685213"/>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9" name="Rectangle 5"/>
          <p:cNvSpPr>
            <a:spLocks noChangeArrowheads="1"/>
          </p:cNvSpPr>
          <p:nvPr/>
        </p:nvSpPr>
        <p:spPr bwMode="auto">
          <a:xfrm>
            <a:off x="0" y="0"/>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50" name="Rectangle 6"/>
          <p:cNvSpPr>
            <a:spLocks noGrp="1" noRot="1" noChangeAspect="1" noChangeArrowheads="1" noTextEdit="1"/>
          </p:cNvSpPr>
          <p:nvPr>
            <p:ph type="sldImg"/>
          </p:nvPr>
        </p:nvSpPr>
        <p:spPr>
          <a:ln/>
          <a:extLst>
            <a:ext uri="{91240B29-F687-4F45-9708-019B960494DF}">
              <a14:hiddenLine xmlns:a14="http://schemas.microsoft.com/office/drawing/2010/main" w="9525" cap="flat">
                <a:solidFill>
                  <a:srgbClr val="000000"/>
                </a:solidFill>
                <a:round/>
                <a:headEnd/>
                <a:tailEnd/>
              </a14:hiddenLine>
            </a:ext>
          </a:extLst>
        </p:spPr>
      </p:sp>
      <p:sp>
        <p:nvSpPr>
          <p:cNvPr id="3175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buFontTx/>
              <a:buChar char="•"/>
            </a:pPr>
            <a:r>
              <a:rPr lang="en-US" altLang="en-US" smtClean="0">
                <a:latin typeface="Helvetica" panose="020B0604020202020204" pitchFamily="34" charset="0"/>
              </a:rPr>
              <a:t>An input device enables you to enter data (text, images, and sounds) and instructions (user responses and commands) into the computer. </a:t>
            </a:r>
          </a:p>
          <a:p>
            <a:pPr>
              <a:buClr>
                <a:schemeClr val="tx1"/>
              </a:buClr>
              <a:buFontTx/>
              <a:buChar char="•"/>
            </a:pPr>
            <a:r>
              <a:rPr lang="en-US" altLang="en-US" smtClean="0">
                <a:latin typeface="Helvetica" panose="020B0604020202020204" pitchFamily="34" charset="0"/>
              </a:rPr>
              <a:t>The most common input devices are the keyboard and the mouse. </a:t>
            </a:r>
          </a:p>
          <a:p>
            <a:pPr>
              <a:buClr>
                <a:schemeClr val="tx1"/>
              </a:buClr>
              <a:buFontTx/>
              <a:buChar char="•"/>
            </a:pPr>
            <a:r>
              <a:rPr lang="en-US" altLang="en-US" smtClean="0">
                <a:latin typeface="Helvetica" panose="020B0604020202020204" pitchFamily="34" charset="0"/>
              </a:rPr>
              <a:t>You use keyboards to enter </a:t>
            </a:r>
            <a:r>
              <a:rPr lang="en-US" altLang="en-US" i="1" smtClean="0">
                <a:latin typeface="Helvetica" panose="020B0604020202020204" pitchFamily="34" charset="0"/>
              </a:rPr>
              <a:t>typed</a:t>
            </a:r>
            <a:r>
              <a:rPr lang="en-US" altLang="en-US" smtClean="0">
                <a:latin typeface="Helvetica" panose="020B0604020202020204" pitchFamily="34" charset="0"/>
              </a:rPr>
              <a:t> data and commands, whereas you use the mouse to enter user responses and commands by clicking on an </a:t>
            </a:r>
            <a:r>
              <a:rPr lang="en-US" altLang="en-US" i="1" smtClean="0">
                <a:latin typeface="Helvetica" panose="020B0604020202020204" pitchFamily="34" charset="0"/>
              </a:rPr>
              <a:t>icon</a:t>
            </a:r>
            <a:r>
              <a:rPr lang="en-US" altLang="en-US" smtClean="0">
                <a:latin typeface="Helvetica" panose="020B0604020202020204" pitchFamily="34" charset="0"/>
              </a:rPr>
              <a:t>.</a:t>
            </a:r>
          </a:p>
          <a:p>
            <a:pPr>
              <a:buClr>
                <a:schemeClr val="tx1"/>
              </a:buClr>
              <a:buFontTx/>
              <a:buChar char="•"/>
            </a:pPr>
            <a:r>
              <a:rPr lang="en-US" altLang="en-US" smtClean="0">
                <a:latin typeface="Helvetica" panose="020B0604020202020204" pitchFamily="34" charset="0"/>
              </a:rPr>
              <a:t>There are other input devices as well: microphones input sounds; scanners and digital cameras input nondigital text and digital images.</a:t>
            </a:r>
          </a:p>
          <a:p>
            <a:pPr>
              <a:buClr>
                <a:schemeClr val="tx1"/>
              </a:buClr>
              <a:buFontTx/>
              <a:buChar char="•"/>
            </a:pPr>
            <a:r>
              <a:rPr lang="en-US" altLang="en-US" smtClean="0">
                <a:latin typeface="Palatino"/>
              </a:rPr>
              <a:t>Styluses (devices that look like skinny pens but have no ink) and electronic pens are also becoming quite popular and are often used in conjunction with graphics tablets that can translate a user’s handwriting into digital input.</a:t>
            </a:r>
          </a:p>
        </p:txBody>
      </p:sp>
    </p:spTree>
    <p:extLst>
      <p:ext uri="{BB962C8B-B14F-4D97-AF65-F5344CB8AC3E}">
        <p14:creationId xmlns:p14="http://schemas.microsoft.com/office/powerpoint/2010/main" val="3729845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459288" y="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7" name="Rectangle 3"/>
          <p:cNvSpPr>
            <a:spLocks noChangeArrowheads="1"/>
          </p:cNvSpPr>
          <p:nvPr/>
        </p:nvSpPr>
        <p:spPr bwMode="auto">
          <a:xfrm>
            <a:off x="4459288" y="8685213"/>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a:lnSpc>
                <a:spcPct val="93000"/>
              </a:lnSpc>
              <a:buClr>
                <a:srgbClr val="000000"/>
              </a:buClr>
              <a:buSzPct val="100000"/>
              <a:buFont typeface="Times New Roman" panose="02020603050405020304" pitchFamily="18" charset="0"/>
              <a:buNone/>
            </a:pPr>
            <a:r>
              <a:rPr lang="en-US" altLang="en-US" sz="1200"/>
              <a:t>12</a:t>
            </a:r>
          </a:p>
        </p:txBody>
      </p:sp>
      <p:sp>
        <p:nvSpPr>
          <p:cNvPr id="31748" name="Rectangle 4"/>
          <p:cNvSpPr>
            <a:spLocks noChangeArrowheads="1"/>
          </p:cNvSpPr>
          <p:nvPr/>
        </p:nvSpPr>
        <p:spPr bwMode="auto">
          <a:xfrm>
            <a:off x="0" y="8685213"/>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9" name="Rectangle 5"/>
          <p:cNvSpPr>
            <a:spLocks noChangeArrowheads="1"/>
          </p:cNvSpPr>
          <p:nvPr/>
        </p:nvSpPr>
        <p:spPr bwMode="auto">
          <a:xfrm>
            <a:off x="0" y="0"/>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50" name="Rectangle 6"/>
          <p:cNvSpPr>
            <a:spLocks noGrp="1" noRot="1" noChangeAspect="1" noChangeArrowheads="1" noTextEdit="1"/>
          </p:cNvSpPr>
          <p:nvPr>
            <p:ph type="sldImg"/>
          </p:nvPr>
        </p:nvSpPr>
        <p:spPr>
          <a:ln/>
          <a:extLst>
            <a:ext uri="{91240B29-F687-4F45-9708-019B960494DF}">
              <a14:hiddenLine xmlns:a14="http://schemas.microsoft.com/office/drawing/2010/main" w="9525" cap="flat">
                <a:solidFill>
                  <a:srgbClr val="000000"/>
                </a:solidFill>
                <a:round/>
                <a:headEnd/>
                <a:tailEnd/>
              </a14:hiddenLine>
            </a:ext>
          </a:extLst>
        </p:spPr>
      </p:sp>
      <p:sp>
        <p:nvSpPr>
          <p:cNvPr id="3175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buFontTx/>
              <a:buChar char="•"/>
            </a:pPr>
            <a:r>
              <a:rPr lang="en-US" altLang="en-US" smtClean="0">
                <a:latin typeface="Helvetica" panose="020B0604020202020204" pitchFamily="34" charset="0"/>
              </a:rPr>
              <a:t>An input device enables you to enter data (text, images, and sounds) and instructions (user responses and commands) into the computer. </a:t>
            </a:r>
          </a:p>
          <a:p>
            <a:pPr>
              <a:buClr>
                <a:schemeClr val="tx1"/>
              </a:buClr>
              <a:buFontTx/>
              <a:buChar char="•"/>
            </a:pPr>
            <a:r>
              <a:rPr lang="en-US" altLang="en-US" smtClean="0">
                <a:latin typeface="Helvetica" panose="020B0604020202020204" pitchFamily="34" charset="0"/>
              </a:rPr>
              <a:t>The most common input devices are the keyboard and the mouse. </a:t>
            </a:r>
          </a:p>
          <a:p>
            <a:pPr>
              <a:buClr>
                <a:schemeClr val="tx1"/>
              </a:buClr>
              <a:buFontTx/>
              <a:buChar char="•"/>
            </a:pPr>
            <a:r>
              <a:rPr lang="en-US" altLang="en-US" smtClean="0">
                <a:latin typeface="Helvetica" panose="020B0604020202020204" pitchFamily="34" charset="0"/>
              </a:rPr>
              <a:t>You use keyboards to enter </a:t>
            </a:r>
            <a:r>
              <a:rPr lang="en-US" altLang="en-US" i="1" smtClean="0">
                <a:latin typeface="Helvetica" panose="020B0604020202020204" pitchFamily="34" charset="0"/>
              </a:rPr>
              <a:t>typed</a:t>
            </a:r>
            <a:r>
              <a:rPr lang="en-US" altLang="en-US" smtClean="0">
                <a:latin typeface="Helvetica" panose="020B0604020202020204" pitchFamily="34" charset="0"/>
              </a:rPr>
              <a:t> data and commands, whereas you use the mouse to enter user responses and commands by clicking on an </a:t>
            </a:r>
            <a:r>
              <a:rPr lang="en-US" altLang="en-US" i="1" smtClean="0">
                <a:latin typeface="Helvetica" panose="020B0604020202020204" pitchFamily="34" charset="0"/>
              </a:rPr>
              <a:t>icon</a:t>
            </a:r>
            <a:r>
              <a:rPr lang="en-US" altLang="en-US" smtClean="0">
                <a:latin typeface="Helvetica" panose="020B0604020202020204" pitchFamily="34" charset="0"/>
              </a:rPr>
              <a:t>.</a:t>
            </a:r>
          </a:p>
          <a:p>
            <a:pPr>
              <a:buClr>
                <a:schemeClr val="tx1"/>
              </a:buClr>
              <a:buFontTx/>
              <a:buChar char="•"/>
            </a:pPr>
            <a:r>
              <a:rPr lang="en-US" altLang="en-US" smtClean="0">
                <a:latin typeface="Helvetica" panose="020B0604020202020204" pitchFamily="34" charset="0"/>
              </a:rPr>
              <a:t>There are other input devices as well: microphones input sounds; scanners and digital cameras input nondigital text and digital images.</a:t>
            </a:r>
          </a:p>
          <a:p>
            <a:pPr>
              <a:buClr>
                <a:schemeClr val="tx1"/>
              </a:buClr>
              <a:buFontTx/>
              <a:buChar char="•"/>
            </a:pPr>
            <a:r>
              <a:rPr lang="en-US" altLang="en-US" smtClean="0">
                <a:latin typeface="Palatino"/>
              </a:rPr>
              <a:t>Styluses (devices that look like skinny pens but have no ink) and electronic pens are also becoming quite popular and are often used in conjunction with graphics tablets that can translate a user’s handwriting into digital input.</a:t>
            </a:r>
          </a:p>
        </p:txBody>
      </p:sp>
    </p:spTree>
    <p:extLst>
      <p:ext uri="{BB962C8B-B14F-4D97-AF65-F5344CB8AC3E}">
        <p14:creationId xmlns:p14="http://schemas.microsoft.com/office/powerpoint/2010/main" val="409374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459288" y="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7" name="Rectangle 3"/>
          <p:cNvSpPr>
            <a:spLocks noChangeArrowheads="1"/>
          </p:cNvSpPr>
          <p:nvPr/>
        </p:nvSpPr>
        <p:spPr bwMode="auto">
          <a:xfrm>
            <a:off x="4459288" y="8685213"/>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a:lnSpc>
                <a:spcPct val="93000"/>
              </a:lnSpc>
              <a:buClr>
                <a:srgbClr val="000000"/>
              </a:buClr>
              <a:buSzPct val="100000"/>
              <a:buFont typeface="Times New Roman" panose="02020603050405020304" pitchFamily="18" charset="0"/>
              <a:buNone/>
            </a:pPr>
            <a:r>
              <a:rPr lang="en-US" altLang="en-US" sz="1200"/>
              <a:t>12</a:t>
            </a:r>
          </a:p>
        </p:txBody>
      </p:sp>
      <p:sp>
        <p:nvSpPr>
          <p:cNvPr id="31748" name="Rectangle 4"/>
          <p:cNvSpPr>
            <a:spLocks noChangeArrowheads="1"/>
          </p:cNvSpPr>
          <p:nvPr/>
        </p:nvSpPr>
        <p:spPr bwMode="auto">
          <a:xfrm>
            <a:off x="0" y="8685213"/>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9" name="Rectangle 5"/>
          <p:cNvSpPr>
            <a:spLocks noChangeArrowheads="1"/>
          </p:cNvSpPr>
          <p:nvPr/>
        </p:nvSpPr>
        <p:spPr bwMode="auto">
          <a:xfrm>
            <a:off x="0" y="0"/>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50" name="Rectangle 6"/>
          <p:cNvSpPr>
            <a:spLocks noGrp="1" noRot="1" noChangeAspect="1" noChangeArrowheads="1" noTextEdit="1"/>
          </p:cNvSpPr>
          <p:nvPr>
            <p:ph type="sldImg"/>
          </p:nvPr>
        </p:nvSpPr>
        <p:spPr>
          <a:ln/>
          <a:extLst>
            <a:ext uri="{91240B29-F687-4F45-9708-019B960494DF}">
              <a14:hiddenLine xmlns:a14="http://schemas.microsoft.com/office/drawing/2010/main" w="9525" cap="flat">
                <a:solidFill>
                  <a:srgbClr val="000000"/>
                </a:solidFill>
                <a:round/>
                <a:headEnd/>
                <a:tailEnd/>
              </a14:hiddenLine>
            </a:ext>
          </a:extLst>
        </p:spPr>
      </p:sp>
      <p:sp>
        <p:nvSpPr>
          <p:cNvPr id="3175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buFontTx/>
              <a:buChar char="•"/>
            </a:pPr>
            <a:r>
              <a:rPr lang="en-US" altLang="en-US" dirty="0" smtClean="0">
                <a:latin typeface="Helvetica" panose="020B0604020202020204" pitchFamily="34" charset="0"/>
              </a:rPr>
              <a:t>The system unit</a:t>
            </a:r>
            <a:r>
              <a:rPr lang="en-US" altLang="en-US" b="1" dirty="0" smtClean="0">
                <a:latin typeface="Helvetica" panose="020B0604020202020204" pitchFamily="34" charset="0"/>
              </a:rPr>
              <a:t> </a:t>
            </a:r>
            <a:r>
              <a:rPr lang="en-US" altLang="en-US" dirty="0" smtClean="0">
                <a:latin typeface="Helvetica" panose="020B0604020202020204" pitchFamily="34" charset="0"/>
              </a:rPr>
              <a:t>is the box that contains the central electronic components of the computer, including the computer’s processor, memory, and circuit boards. </a:t>
            </a:r>
          </a:p>
          <a:p>
            <a:pPr>
              <a:buClr>
                <a:schemeClr val="tx1"/>
              </a:buClr>
              <a:buFontTx/>
              <a:buChar char="•"/>
            </a:pPr>
            <a:r>
              <a:rPr lang="en-US" altLang="en-US" dirty="0" smtClean="0">
                <a:latin typeface="Helvetica" panose="020B0604020202020204" pitchFamily="34" charset="0"/>
              </a:rPr>
              <a:t>You’ll also find the power source and all the storage devices (CD/DVD drive and hard drive) in the system unit.</a:t>
            </a:r>
          </a:p>
          <a:p>
            <a:pPr>
              <a:buClr>
                <a:schemeClr val="tx1"/>
              </a:buClr>
              <a:buFontTx/>
              <a:buChar char="•"/>
            </a:pPr>
            <a:r>
              <a:rPr lang="en-US" altLang="en-US" dirty="0" smtClean="0">
                <a:latin typeface="Helvetica" panose="020B0604020202020204" pitchFamily="34" charset="0"/>
              </a:rPr>
              <a:t> In a notebook computer, the system unit, monitor, and keyboard are combined into a single unit.</a:t>
            </a:r>
            <a:endParaRPr lang="en-US" altLang="en-US" dirty="0" smtClean="0">
              <a:latin typeface="Times New Roman" panose="02020603050405020304" pitchFamily="18" charset="0"/>
            </a:endParaRPr>
          </a:p>
          <a:p>
            <a:pPr>
              <a:buClr>
                <a:schemeClr val="tx1"/>
              </a:buClr>
              <a:buFontTx/>
              <a:buChar char="•"/>
            </a:pPr>
            <a:endParaRPr lang="en-US" altLang="en-US" dirty="0" smtClean="0">
              <a:latin typeface="Palatino"/>
            </a:endParaRPr>
          </a:p>
        </p:txBody>
      </p:sp>
    </p:spTree>
    <p:extLst>
      <p:ext uri="{BB962C8B-B14F-4D97-AF65-F5344CB8AC3E}">
        <p14:creationId xmlns:p14="http://schemas.microsoft.com/office/powerpoint/2010/main" val="1624694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459288" y="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7" name="Rectangle 3"/>
          <p:cNvSpPr>
            <a:spLocks noChangeArrowheads="1"/>
          </p:cNvSpPr>
          <p:nvPr/>
        </p:nvSpPr>
        <p:spPr bwMode="auto">
          <a:xfrm>
            <a:off x="4459288" y="8685213"/>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a:lnSpc>
                <a:spcPct val="93000"/>
              </a:lnSpc>
              <a:buClr>
                <a:srgbClr val="000000"/>
              </a:buClr>
              <a:buSzPct val="100000"/>
              <a:buFont typeface="Times New Roman" panose="02020603050405020304" pitchFamily="18" charset="0"/>
              <a:buNone/>
            </a:pPr>
            <a:r>
              <a:rPr lang="en-US" altLang="en-US" sz="1200"/>
              <a:t>12</a:t>
            </a:r>
          </a:p>
        </p:txBody>
      </p:sp>
      <p:sp>
        <p:nvSpPr>
          <p:cNvPr id="31748" name="Rectangle 4"/>
          <p:cNvSpPr>
            <a:spLocks noChangeArrowheads="1"/>
          </p:cNvSpPr>
          <p:nvPr/>
        </p:nvSpPr>
        <p:spPr bwMode="auto">
          <a:xfrm>
            <a:off x="0" y="8685213"/>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49" name="Rectangle 5"/>
          <p:cNvSpPr>
            <a:spLocks noChangeArrowheads="1"/>
          </p:cNvSpPr>
          <p:nvPr/>
        </p:nvSpPr>
        <p:spPr bwMode="auto">
          <a:xfrm>
            <a:off x="0" y="0"/>
            <a:ext cx="341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1750" name="Rectangle 6"/>
          <p:cNvSpPr>
            <a:spLocks noGrp="1" noRot="1" noChangeAspect="1" noChangeArrowheads="1" noTextEdit="1"/>
          </p:cNvSpPr>
          <p:nvPr>
            <p:ph type="sldImg"/>
          </p:nvPr>
        </p:nvSpPr>
        <p:spPr>
          <a:ln/>
          <a:extLst>
            <a:ext uri="{91240B29-F687-4F45-9708-019B960494DF}">
              <a14:hiddenLine xmlns:a14="http://schemas.microsoft.com/office/drawing/2010/main" w="9525" cap="flat">
                <a:solidFill>
                  <a:srgbClr val="000000"/>
                </a:solidFill>
                <a:round/>
                <a:headEnd/>
                <a:tailEnd/>
              </a14:hiddenLine>
            </a:ext>
          </a:extLst>
        </p:spPr>
      </p:sp>
      <p:sp>
        <p:nvSpPr>
          <p:cNvPr id="3175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buFontTx/>
              <a:buChar char="•"/>
            </a:pPr>
            <a:r>
              <a:rPr lang="en-US" altLang="en-US" dirty="0" smtClean="0">
                <a:latin typeface="Helvetica" panose="020B0604020202020204" pitchFamily="34" charset="0"/>
              </a:rPr>
              <a:t>The front panel of your computer provides you with access to power controls as well as to the storage devices on your computer. </a:t>
            </a:r>
          </a:p>
          <a:p>
            <a:pPr>
              <a:buClr>
                <a:schemeClr val="tx1"/>
              </a:buClr>
              <a:buFontTx/>
              <a:buChar char="•"/>
            </a:pPr>
            <a:r>
              <a:rPr lang="en-US" altLang="en-US" dirty="0" smtClean="0">
                <a:latin typeface="Helvetica" panose="020B0604020202020204" pitchFamily="34" charset="0"/>
              </a:rPr>
              <a:t>Drive bays are</a:t>
            </a:r>
            <a:r>
              <a:rPr lang="en-US" altLang="en-US" b="1" dirty="0" smtClean="0">
                <a:latin typeface="Helvetica" panose="020B0604020202020204" pitchFamily="34" charset="0"/>
              </a:rPr>
              <a:t> </a:t>
            </a:r>
            <a:r>
              <a:rPr lang="en-US" altLang="en-US" dirty="0" smtClean="0">
                <a:latin typeface="Helvetica" panose="020B0604020202020204" pitchFamily="34" charset="0"/>
              </a:rPr>
              <a:t>special shelves reserved for storage devices. Some drive bays are internal (cannot be seen from outside the system unit) and others are external, such as CD and DVD drives. </a:t>
            </a:r>
          </a:p>
          <a:p>
            <a:pPr>
              <a:buClr>
                <a:schemeClr val="tx1"/>
              </a:buClr>
              <a:buFontTx/>
              <a:buChar char="•"/>
            </a:pPr>
            <a:r>
              <a:rPr lang="en-US" altLang="en-US" dirty="0" smtClean="0">
                <a:latin typeface="Helvetica" panose="020B0604020202020204" pitchFamily="34" charset="0"/>
              </a:rPr>
              <a:t>Some PCs include memory card readers and productivity ports on the front, including USB and FireWire, used for peripherals and image downloading.</a:t>
            </a:r>
          </a:p>
        </p:txBody>
      </p:sp>
    </p:spTree>
    <p:extLst>
      <p:ext uri="{BB962C8B-B14F-4D97-AF65-F5344CB8AC3E}">
        <p14:creationId xmlns:p14="http://schemas.microsoft.com/office/powerpoint/2010/main" val="3805983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smtClean="0">
                <a:latin typeface="Times New Roman" panose="02020603050405020304" pitchFamily="18" charset="0"/>
              </a:rPr>
              <a:t>Environmental trends and government regulations influence the use of technology in vehicles.</a:t>
            </a:r>
          </a:p>
          <a:p>
            <a:pPr eaLnBrk="1" hangingPunct="1">
              <a:buFontTx/>
              <a:buChar char="•"/>
            </a:pPr>
            <a:r>
              <a:rPr lang="en-US" altLang="en-US" dirty="0" smtClean="0">
                <a:latin typeface="Times New Roman" panose="02020603050405020304" pitchFamily="18" charset="0"/>
              </a:rPr>
              <a:t>Automotive technicians diagnose and research problems with computerized sensors and CPU systems in vehicles using computers, databases, and the Internet.</a:t>
            </a:r>
          </a:p>
          <a:p>
            <a:pPr eaLnBrk="1" hangingPunct="1">
              <a:buFontTx/>
              <a:buChar char="•"/>
            </a:pPr>
            <a:r>
              <a:rPr lang="en-US" altLang="en-US" dirty="0" smtClean="0">
                <a:latin typeface="Times New Roman" panose="02020603050405020304" pitchFamily="18" charset="0"/>
              </a:rPr>
              <a:t>Consumer demand for computer subsystems like GPS navigation, digital music systems, and voice-controlled phones continues to grow.</a:t>
            </a:r>
          </a:p>
          <a:p>
            <a:pPr eaLnBrk="1" hangingPunct="1">
              <a:buFontTx/>
              <a:buChar char="•"/>
            </a:pPr>
            <a:endParaRPr lang="en-US" altLang="en-US" dirty="0" smtClean="0">
              <a:latin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33C90D8D-5187-417F-A84D-66843F87DE12}" type="slidenum">
              <a:rPr lang="en-US" smtClean="0"/>
              <a:t>18</a:t>
            </a:fld>
            <a:endParaRPr lang="en-US"/>
          </a:p>
        </p:txBody>
      </p:sp>
    </p:spTree>
    <p:extLst>
      <p:ext uri="{BB962C8B-B14F-4D97-AF65-F5344CB8AC3E}">
        <p14:creationId xmlns:p14="http://schemas.microsoft.com/office/powerpoint/2010/main" val="3828868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Clr>
                <a:schemeClr val="tx1"/>
              </a:buClr>
              <a:buFontTx/>
              <a:buChar char="•"/>
            </a:pPr>
            <a:r>
              <a:rPr lang="en-US" altLang="en-US" dirty="0" smtClean="0">
                <a:latin typeface="Palatino"/>
              </a:rPr>
              <a:t>Flash drives, sometimes referred to as jump drives, USB drives, or thumb drives, are the new alternative to storing portable data. They plug into USB ports.</a:t>
            </a:r>
          </a:p>
          <a:p>
            <a:pPr marL="228600" indent="-228600">
              <a:buClr>
                <a:schemeClr val="tx1"/>
              </a:buClr>
              <a:buFontTx/>
              <a:buChar char="•"/>
            </a:pPr>
            <a:r>
              <a:rPr lang="en-US" altLang="en-US" dirty="0" smtClean="0">
                <a:latin typeface="Palatino"/>
              </a:rPr>
              <a:t>Several manufacturers now also include slots on the front of the system unit in which you can insert portable flash memory cards. Many notebooks also include slots for flash memory cards. Flash memory cards let you transfer digital data between your computer and devices such as digital cameras, PDAs, smartphones, video cameras, and printers. </a:t>
            </a:r>
          </a:p>
          <a:p>
            <a:endParaRPr lang="en-US" dirty="0"/>
          </a:p>
        </p:txBody>
      </p:sp>
      <p:sp>
        <p:nvSpPr>
          <p:cNvPr id="4" name="Slide Number Placeholder 3"/>
          <p:cNvSpPr>
            <a:spLocks noGrp="1"/>
          </p:cNvSpPr>
          <p:nvPr>
            <p:ph type="sldNum" sz="quarter" idx="10"/>
          </p:nvPr>
        </p:nvSpPr>
        <p:spPr/>
        <p:txBody>
          <a:bodyPr/>
          <a:lstStyle/>
          <a:p>
            <a:fld id="{33C90D8D-5187-417F-A84D-66843F87DE12}" type="slidenum">
              <a:rPr lang="en-US" smtClean="0"/>
              <a:t>20</a:t>
            </a:fld>
            <a:endParaRPr lang="en-US"/>
          </a:p>
        </p:txBody>
      </p:sp>
    </p:spTree>
    <p:extLst>
      <p:ext uri="{BB962C8B-B14F-4D97-AF65-F5344CB8AC3E}">
        <p14:creationId xmlns:p14="http://schemas.microsoft.com/office/powerpoint/2010/main" val="279387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Times New Roman" panose="02020603050405020304" pitchFamily="18" charset="0"/>
              </a:rPr>
              <a:t>The system unit contains the essential components of a computer. Inside are the power supply, motherboard, RAM, storage drives, expansion cards, and central processing unit. Today’s personal computer follows the same design concept as IBM’s first PC in 1981 did. All the components have evolved, but the foundation and concepts are the same.</a:t>
            </a:r>
          </a:p>
          <a:p>
            <a:endParaRPr lang="en-US" dirty="0"/>
          </a:p>
        </p:txBody>
      </p:sp>
      <p:sp>
        <p:nvSpPr>
          <p:cNvPr id="4" name="Slide Number Placeholder 3"/>
          <p:cNvSpPr>
            <a:spLocks noGrp="1"/>
          </p:cNvSpPr>
          <p:nvPr>
            <p:ph type="sldNum" sz="quarter" idx="10"/>
          </p:nvPr>
        </p:nvSpPr>
        <p:spPr/>
        <p:txBody>
          <a:bodyPr/>
          <a:lstStyle/>
          <a:p>
            <a:fld id="{33C90D8D-5187-417F-A84D-66843F87DE12}" type="slidenum">
              <a:rPr lang="en-US" smtClean="0"/>
              <a:t>21</a:t>
            </a:fld>
            <a:endParaRPr lang="en-US"/>
          </a:p>
        </p:txBody>
      </p:sp>
    </p:spTree>
    <p:extLst>
      <p:ext uri="{BB962C8B-B14F-4D97-AF65-F5344CB8AC3E}">
        <p14:creationId xmlns:p14="http://schemas.microsoft.com/office/powerpoint/2010/main" val="218217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buFontTx/>
              <a:buChar char="•"/>
            </a:pPr>
            <a:r>
              <a:rPr lang="en-US" altLang="en-US" dirty="0" smtClean="0">
                <a:latin typeface="Times New Roman" panose="02020603050405020304" pitchFamily="18" charset="0"/>
              </a:rPr>
              <a:t>The motherboard is the key circuit board holding the essential processing parts. Attached directly to the motherboard are the CPU, RAM, expansion cards, and in many new computers, networking, modem, video, and audio components. </a:t>
            </a:r>
          </a:p>
        </p:txBody>
      </p:sp>
      <p:sp>
        <p:nvSpPr>
          <p:cNvPr id="4" name="Slide Number Placeholder 3"/>
          <p:cNvSpPr>
            <a:spLocks noGrp="1"/>
          </p:cNvSpPr>
          <p:nvPr>
            <p:ph type="sldNum" sz="quarter" idx="10"/>
          </p:nvPr>
        </p:nvSpPr>
        <p:spPr/>
        <p:txBody>
          <a:bodyPr/>
          <a:lstStyle/>
          <a:p>
            <a:fld id="{33C90D8D-5187-417F-A84D-66843F87DE12}" type="slidenum">
              <a:rPr lang="en-US" smtClean="0"/>
              <a:t>22</a:t>
            </a:fld>
            <a:endParaRPr lang="en-US"/>
          </a:p>
        </p:txBody>
      </p:sp>
    </p:spTree>
    <p:extLst>
      <p:ext uri="{BB962C8B-B14F-4D97-AF65-F5344CB8AC3E}">
        <p14:creationId xmlns:p14="http://schemas.microsoft.com/office/powerpoint/2010/main" val="922640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buFontTx/>
              <a:buChar char="•"/>
            </a:pPr>
            <a:r>
              <a:rPr lang="en-US" altLang="en-US" dirty="0" smtClean="0">
                <a:latin typeface="Times New Roman" panose="02020603050405020304" pitchFamily="18" charset="0"/>
              </a:rPr>
              <a:t>The motherboard is the key circuit board holding the essential processing parts. Attached directly to the motherboard are the CPU, RAM, expansion cards, and in many new computers, networking, modem, video, and audio components. </a:t>
            </a:r>
          </a:p>
        </p:txBody>
      </p:sp>
      <p:sp>
        <p:nvSpPr>
          <p:cNvPr id="4" name="Slide Number Placeholder 3"/>
          <p:cNvSpPr>
            <a:spLocks noGrp="1"/>
          </p:cNvSpPr>
          <p:nvPr>
            <p:ph type="sldNum" sz="quarter" idx="10"/>
          </p:nvPr>
        </p:nvSpPr>
        <p:spPr/>
        <p:txBody>
          <a:bodyPr/>
          <a:lstStyle/>
          <a:p>
            <a:fld id="{33C90D8D-5187-417F-A84D-66843F87DE12}" type="slidenum">
              <a:rPr lang="en-US" smtClean="0"/>
              <a:t>23</a:t>
            </a:fld>
            <a:endParaRPr lang="en-US"/>
          </a:p>
        </p:txBody>
      </p:sp>
    </p:spTree>
    <p:extLst>
      <p:ext uri="{BB962C8B-B14F-4D97-AF65-F5344CB8AC3E}">
        <p14:creationId xmlns:p14="http://schemas.microsoft.com/office/powerpoint/2010/main" val="3971088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buFontTx/>
              <a:buChar char="•"/>
            </a:pPr>
            <a:r>
              <a:rPr lang="en-US" altLang="en-US" dirty="0" smtClean="0">
                <a:latin typeface="Helvetica" panose="020B0604020202020204" pitchFamily="34" charset="0"/>
              </a:rPr>
              <a:t>The central processing unit (CPU, or processor) is the largest and most important chip in the computer.</a:t>
            </a:r>
          </a:p>
          <a:p>
            <a:pPr>
              <a:buClr>
                <a:schemeClr val="tx1"/>
              </a:buClr>
              <a:buFontTx/>
              <a:buChar char="•"/>
            </a:pPr>
            <a:r>
              <a:rPr lang="en-US" altLang="en-US" dirty="0" smtClean="0">
                <a:latin typeface="Helvetica" panose="020B0604020202020204" pitchFamily="34" charset="0"/>
              </a:rPr>
              <a:t> It is sometimes referred to as the “brains” of the computer because it controls all the functions performed by the computer’s other components and processes all the commands issued to it by software instructions. </a:t>
            </a:r>
          </a:p>
          <a:p>
            <a:pPr>
              <a:buClr>
                <a:schemeClr val="tx1"/>
              </a:buClr>
              <a:buFontTx/>
              <a:buChar char="•"/>
            </a:pPr>
            <a:r>
              <a:rPr lang="en-US" altLang="en-US" dirty="0" smtClean="0">
                <a:latin typeface="Helvetica" panose="020B0604020202020204" pitchFamily="34" charset="0"/>
              </a:rPr>
              <a:t>Modern CPUs can perform three billion tasks a second without error, making them extremely powerful components.</a:t>
            </a:r>
          </a:p>
          <a:p>
            <a:endParaRPr lang="en-US" dirty="0"/>
          </a:p>
        </p:txBody>
      </p:sp>
      <p:sp>
        <p:nvSpPr>
          <p:cNvPr id="4" name="Slide Number Placeholder 3"/>
          <p:cNvSpPr>
            <a:spLocks noGrp="1"/>
          </p:cNvSpPr>
          <p:nvPr>
            <p:ph type="sldNum" sz="quarter" idx="10"/>
          </p:nvPr>
        </p:nvSpPr>
        <p:spPr/>
        <p:txBody>
          <a:bodyPr/>
          <a:lstStyle/>
          <a:p>
            <a:fld id="{33C90D8D-5187-417F-A84D-66843F87DE12}" type="slidenum">
              <a:rPr lang="en-US" smtClean="0"/>
              <a:t>24</a:t>
            </a:fld>
            <a:endParaRPr lang="en-US"/>
          </a:p>
        </p:txBody>
      </p:sp>
    </p:spTree>
    <p:extLst>
      <p:ext uri="{BB962C8B-B14F-4D97-AF65-F5344CB8AC3E}">
        <p14:creationId xmlns:p14="http://schemas.microsoft.com/office/powerpoint/2010/main" val="3439869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buFontTx/>
              <a:buChar char="•"/>
            </a:pPr>
            <a:r>
              <a:rPr lang="en-US" altLang="en-US" dirty="0" smtClean="0">
                <a:latin typeface="Helvetica" panose="020B0604020202020204" pitchFamily="34" charset="0"/>
              </a:rPr>
              <a:t>Random access memory (RAM)</a:t>
            </a:r>
            <a:r>
              <a:rPr lang="en-US" altLang="en-US" b="1" dirty="0" smtClean="0">
                <a:latin typeface="Helvetica" panose="020B0604020202020204" pitchFamily="34" charset="0"/>
              </a:rPr>
              <a:t> </a:t>
            </a:r>
            <a:r>
              <a:rPr lang="en-US" altLang="en-US" dirty="0" smtClean="0">
                <a:latin typeface="Helvetica" panose="020B0604020202020204" pitchFamily="34" charset="0"/>
              </a:rPr>
              <a:t>is a series of small cards plugged into slots on the motherboard. The CPU can request any data in RAM. It is then located, opened, and delivered to the CPU for processing in a few billionths of a second.</a:t>
            </a:r>
          </a:p>
          <a:p>
            <a:pPr>
              <a:buClr>
                <a:schemeClr val="tx1"/>
              </a:buClr>
              <a:buFontTx/>
              <a:buChar char="•"/>
            </a:pPr>
            <a:r>
              <a:rPr lang="en-US" altLang="en-US" dirty="0" smtClean="0">
                <a:latin typeface="Helvetica" panose="020B0604020202020204" pitchFamily="34" charset="0"/>
              </a:rPr>
              <a:t>Because all the contents of RAM are erased when you turn off the computer, RAM is the </a:t>
            </a:r>
            <a:r>
              <a:rPr lang="en-US" altLang="en-US" i="1" dirty="0" smtClean="0">
                <a:latin typeface="Helvetica" panose="020B0604020202020204" pitchFamily="34" charset="0"/>
              </a:rPr>
              <a:t>temporary</a:t>
            </a:r>
            <a:r>
              <a:rPr lang="en-US" altLang="en-US" dirty="0" smtClean="0">
                <a:latin typeface="Helvetica" panose="020B0604020202020204" pitchFamily="34" charset="0"/>
              </a:rPr>
              <a:t> or </a:t>
            </a:r>
            <a:r>
              <a:rPr lang="en-US" altLang="en-US" i="1" dirty="0" smtClean="0">
                <a:latin typeface="Helvetica" panose="020B0604020202020204" pitchFamily="34" charset="0"/>
              </a:rPr>
              <a:t>volatile</a:t>
            </a:r>
            <a:r>
              <a:rPr lang="en-US" altLang="en-US" dirty="0" smtClean="0">
                <a:latin typeface="Helvetica" panose="020B0604020202020204" pitchFamily="34" charset="0"/>
              </a:rPr>
              <a:t> storage location for the computer. </a:t>
            </a:r>
          </a:p>
          <a:p>
            <a:pPr>
              <a:buClr>
                <a:schemeClr val="tx1"/>
              </a:buClr>
              <a:buFontTx/>
              <a:buChar char="•"/>
            </a:pPr>
            <a:r>
              <a:rPr lang="en-US" altLang="en-US" dirty="0" smtClean="0">
                <a:latin typeface="Helvetica" panose="020B0604020202020204" pitchFamily="34" charset="0"/>
              </a:rPr>
              <a:t>To save data more permanently, you need to save it to the hard drive or to another permanent storage device such as a floppy disk, CD, or flash drive.</a:t>
            </a:r>
          </a:p>
          <a:p>
            <a:endParaRPr lang="en-US" dirty="0"/>
          </a:p>
        </p:txBody>
      </p:sp>
      <p:sp>
        <p:nvSpPr>
          <p:cNvPr id="4" name="Slide Number Placeholder 3"/>
          <p:cNvSpPr>
            <a:spLocks noGrp="1"/>
          </p:cNvSpPr>
          <p:nvPr>
            <p:ph type="sldNum" sz="quarter" idx="10"/>
          </p:nvPr>
        </p:nvSpPr>
        <p:spPr/>
        <p:txBody>
          <a:bodyPr/>
          <a:lstStyle/>
          <a:p>
            <a:fld id="{33C90D8D-5187-417F-A84D-66843F87DE12}" type="slidenum">
              <a:rPr lang="en-US" smtClean="0"/>
              <a:t>25</a:t>
            </a:fld>
            <a:endParaRPr lang="en-US"/>
          </a:p>
        </p:txBody>
      </p:sp>
    </p:spTree>
    <p:extLst>
      <p:ext uri="{BB962C8B-B14F-4D97-AF65-F5344CB8AC3E}">
        <p14:creationId xmlns:p14="http://schemas.microsoft.com/office/powerpoint/2010/main" val="2330238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7EF7F1C5-02E3-4FB9-8418-0A9700A69D46}" type="slidenum">
              <a:rPr lang="en-US" altLang="en-US">
                <a:solidFill>
                  <a:srgbClr val="000000"/>
                </a:solidFill>
                <a:latin typeface="Times New Roman" panose="02020603050405020304" pitchFamily="18" charset="0"/>
                <a:cs typeface="DejaVu Sans" panose="020B0603030804020204" pitchFamily="34" charset="0"/>
              </a:rPr>
              <a:pPr/>
              <a:t>26</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58371"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58372"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672303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C984052F-B12F-402B-AEE9-C33D4904A684}" type="slidenum">
              <a:rPr lang="en-US" altLang="en-US">
                <a:solidFill>
                  <a:srgbClr val="000000"/>
                </a:solidFill>
                <a:latin typeface="Times New Roman" panose="02020603050405020304" pitchFamily="18" charset="0"/>
                <a:cs typeface="DejaVu Sans" panose="020B0603030804020204" pitchFamily="34" charset="0"/>
              </a:rPr>
              <a:pPr/>
              <a:t>27</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0419"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0420"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54959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9D3C74E4-5AE9-4138-A52C-B261FFDD9389}" type="slidenum">
              <a:rPr lang="en-US" altLang="en-US">
                <a:solidFill>
                  <a:srgbClr val="000000"/>
                </a:solidFill>
                <a:latin typeface="Times New Roman" panose="02020603050405020304" pitchFamily="18" charset="0"/>
                <a:cs typeface="DejaVu Sans" panose="020B0603030804020204" pitchFamily="34" charset="0"/>
              </a:rPr>
              <a:pPr/>
              <a:t>28</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2467"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2468"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655517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AB066A0E-D5A8-477C-94B7-85D8D65490D3}" type="slidenum">
              <a:rPr lang="en-US" altLang="en-US">
                <a:solidFill>
                  <a:srgbClr val="000000"/>
                </a:solidFill>
                <a:latin typeface="Times New Roman" panose="02020603050405020304" pitchFamily="18" charset="0"/>
                <a:cs typeface="DejaVu Sans" panose="020B0603030804020204" pitchFamily="34" charset="0"/>
              </a:rPr>
              <a:pPr/>
              <a:t>29</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6563"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6564"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361538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9D3C74E4-5AE9-4138-A52C-B261FFDD9389}" type="slidenum">
              <a:rPr lang="en-US" altLang="en-US">
                <a:solidFill>
                  <a:srgbClr val="000000"/>
                </a:solidFill>
                <a:latin typeface="Times New Roman" panose="02020603050405020304" pitchFamily="18" charset="0"/>
                <a:cs typeface="DejaVu Sans" panose="020B0603030804020204" pitchFamily="34" charset="0"/>
              </a:rPr>
              <a:pPr/>
              <a:t>30</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2467"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2468"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739940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F79B02C9-D279-46C3-B290-1AD95D2C47A7}" type="slidenum">
              <a:rPr lang="en-US" altLang="en-US">
                <a:solidFill>
                  <a:srgbClr val="000000"/>
                </a:solidFill>
                <a:latin typeface="Times New Roman" panose="02020603050405020304" pitchFamily="18" charset="0"/>
                <a:cs typeface="DejaVu Sans" panose="020B0603030804020204" pitchFamily="34" charset="0"/>
              </a:rPr>
              <a:pPr/>
              <a:t>31</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4515"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4516"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69215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AB066A0E-D5A8-477C-94B7-85D8D65490D3}" type="slidenum">
              <a:rPr lang="en-US" altLang="en-US">
                <a:solidFill>
                  <a:srgbClr val="000000"/>
                </a:solidFill>
                <a:latin typeface="Times New Roman" panose="02020603050405020304" pitchFamily="18" charset="0"/>
                <a:cs typeface="DejaVu Sans" panose="020B0603030804020204" pitchFamily="34" charset="0"/>
              </a:rPr>
              <a:pPr/>
              <a:t>32</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6563"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6564"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720001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F79B02C9-D279-46C3-B290-1AD95D2C47A7}" type="slidenum">
              <a:rPr lang="en-US" altLang="en-US">
                <a:solidFill>
                  <a:srgbClr val="000000"/>
                </a:solidFill>
                <a:latin typeface="Times New Roman" panose="02020603050405020304" pitchFamily="18" charset="0"/>
                <a:cs typeface="DejaVu Sans" panose="020B0603030804020204" pitchFamily="34" charset="0"/>
              </a:rPr>
              <a:pPr/>
              <a:t>33</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4515"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4516"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487416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AB066A0E-D5A8-477C-94B7-85D8D65490D3}" type="slidenum">
              <a:rPr lang="en-US" altLang="en-US">
                <a:solidFill>
                  <a:srgbClr val="000000"/>
                </a:solidFill>
                <a:latin typeface="Times New Roman" panose="02020603050405020304" pitchFamily="18" charset="0"/>
                <a:cs typeface="DejaVu Sans" panose="020B0603030804020204" pitchFamily="34" charset="0"/>
              </a:rPr>
              <a:pPr/>
              <a:t>34</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66563"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66564"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380635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8D395841-83F6-4A39-822D-5F2D9410F40D}" type="slidenum">
              <a:rPr lang="en-US" altLang="en-US">
                <a:solidFill>
                  <a:srgbClr val="000000"/>
                </a:solidFill>
                <a:latin typeface="Times New Roman" panose="02020603050405020304" pitchFamily="18" charset="0"/>
                <a:cs typeface="DejaVu Sans" panose="020B0603030804020204" pitchFamily="34" charset="0"/>
              </a:rPr>
              <a:pPr/>
              <a:t>35</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72707"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72708"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617628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WenQuanYi Zen Hei" charset="0"/>
                <a:cs typeface="WenQuanYi Zen Hei" charset="0"/>
              </a:defRPr>
            </a:lvl9pPr>
          </a:lstStyle>
          <a:p>
            <a:fld id="{2F2B5C02-9AF5-4C8C-A2D0-33EF26B8B28B}" type="slidenum">
              <a:rPr lang="en-US" altLang="en-US">
                <a:solidFill>
                  <a:srgbClr val="000000"/>
                </a:solidFill>
                <a:latin typeface="Times New Roman" panose="02020603050405020304" pitchFamily="18" charset="0"/>
                <a:cs typeface="DejaVu Sans" panose="020B0603030804020204" pitchFamily="34" charset="0"/>
              </a:rPr>
              <a:pPr/>
              <a:t>36</a:t>
            </a:fld>
            <a:endParaRPr lang="en-US" altLang="en-US">
              <a:solidFill>
                <a:srgbClr val="000000"/>
              </a:solidFill>
              <a:latin typeface="Times New Roman" panose="02020603050405020304" pitchFamily="18" charset="0"/>
              <a:cs typeface="DejaVu Sans" panose="020B0603030804020204" pitchFamily="34" charset="0"/>
            </a:endParaRPr>
          </a:p>
        </p:txBody>
      </p:sp>
      <p:sp>
        <p:nvSpPr>
          <p:cNvPr id="70659" name="Rectangle 1"/>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p:spPr>
      </p:sp>
      <p:sp>
        <p:nvSpPr>
          <p:cNvPr id="70660" name="Rectangle 2"/>
          <p:cNvSpPr>
            <a:spLocks noGrp="1" noChangeArrowheads="1"/>
          </p:cNvSpPr>
          <p:nvPr>
            <p:ph type="body" idx="1"/>
          </p:nvPr>
        </p:nvSpPr>
        <p:spPr>
          <a:xfrm>
            <a:off x="777875" y="4776788"/>
            <a:ext cx="6218238"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878097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4/5/2017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89686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4/5/2017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87941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3F2777-634A-084F-90AB-6C988B7647DE}" type="datetimeFigureOut">
              <a:rPr lang="en-US" smtClean="0"/>
              <a:t>4/5/2017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68646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3F2777-634A-084F-90AB-6C988B7647DE}" type="datetimeFigureOut">
              <a:rPr lang="en-US" smtClean="0"/>
              <a:t>4/5/2017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03386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3F2777-634A-084F-90AB-6C988B7647DE}" type="datetimeFigureOut">
              <a:rPr lang="en-US" smtClean="0"/>
              <a:t>4/5/2017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292786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3F2777-634A-084F-90AB-6C988B7647DE}" type="datetimeFigureOut">
              <a:rPr lang="en-US" smtClean="0"/>
              <a:t>4/5/2017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181257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F2777-634A-084F-90AB-6C988B7647DE}" type="datetimeFigureOut">
              <a:rPr lang="en-US" smtClean="0"/>
              <a:t>4/5/2017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2758182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2777-634A-084F-90AB-6C988B7647DE}" type="datetimeFigureOut">
              <a:rPr lang="en-US" smtClean="0"/>
              <a:t>4/5/2017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71284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2777-634A-084F-90AB-6C988B7647DE}" type="datetimeFigureOut">
              <a:rPr lang="en-US" smtClean="0"/>
              <a:t>4/5/2017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1316811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4/5/2017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74725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3F2777-634A-084F-90AB-6C988B7647DE}" type="datetimeFigureOut">
              <a:rPr lang="en-US" smtClean="0"/>
              <a:t>4/5/2017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AED46-92F2-5143-86CE-369995088219}" type="slidenum">
              <a:rPr lang="en-US" smtClean="0"/>
              <a:t>‹#›</a:t>
            </a:fld>
            <a:endParaRPr lang="en-US"/>
          </a:p>
        </p:txBody>
      </p:sp>
    </p:spTree>
    <p:extLst>
      <p:ext uri="{BB962C8B-B14F-4D97-AF65-F5344CB8AC3E}">
        <p14:creationId xmlns:p14="http://schemas.microsoft.com/office/powerpoint/2010/main" val="920974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Date Placeholder 5"/>
          <p:cNvSpPr>
            <a:spLocks noGrp="1"/>
          </p:cNvSpPr>
          <p:nvPr>
            <p:ph type="dt" sz="half" idx="11"/>
          </p:nvPr>
        </p:nvSpPr>
        <p:spPr>
          <a:xfrm>
            <a:off x="456481" y="4857271"/>
            <a:ext cx="4420800" cy="114492"/>
          </a:xfrm>
        </p:spPr>
        <p:txBody>
          <a:bodyPr/>
          <a:lstStyle>
            <a:lvl1pPr>
              <a:defRPr/>
            </a:lvl1pPr>
          </a:lstStyle>
          <a:p>
            <a:pPr>
              <a:defRPr/>
            </a:pPr>
            <a:r>
              <a:rPr lang="en-US"/>
              <a:t>Copyright © 2010 Pearson Education, Inc. Publishing as Prentice Hall</a:t>
            </a:r>
            <a:endParaRPr lang="en-US">
              <a:solidFill>
                <a:srgbClr val="FFFBDD"/>
              </a:solidFill>
            </a:endParaRPr>
          </a:p>
        </p:txBody>
      </p:sp>
      <p:sp>
        <p:nvSpPr>
          <p:cNvPr id="7" name="Slide Number Placeholder 6"/>
          <p:cNvSpPr>
            <a:spLocks noGrp="1"/>
          </p:cNvSpPr>
          <p:nvPr>
            <p:ph type="sldNum" sz="quarter" idx="12"/>
          </p:nvPr>
        </p:nvSpPr>
        <p:spPr/>
        <p:txBody>
          <a:bodyPr/>
          <a:lstStyle>
            <a:lvl1pPr>
              <a:defRPr/>
            </a:lvl1pPr>
          </a:lstStyle>
          <a:p>
            <a:pPr>
              <a:defRPr/>
            </a:pPr>
            <a:fld id="{1B182A51-9360-4D9B-991B-F53AA367F595}" type="slidenum">
              <a:rPr lang="en-US"/>
              <a:pPr>
                <a:defRPr/>
              </a:pPr>
              <a:t>‹#›</a:t>
            </a:fld>
            <a:endParaRPr lang="en-US" b="1"/>
          </a:p>
        </p:txBody>
      </p:sp>
    </p:spTree>
    <p:extLst>
      <p:ext uri="{BB962C8B-B14F-4D97-AF65-F5344CB8AC3E}">
        <p14:creationId xmlns:p14="http://schemas.microsoft.com/office/powerpoint/2010/main" val="3140356460"/>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63F2777-634A-084F-90AB-6C988B7647DE}" type="datetimeFigureOut">
              <a:rPr lang="en-US" smtClean="0"/>
              <a:t>4/5/2017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D6AED46-92F2-5143-86CE-369995088219}" type="slidenum">
              <a:rPr lang="en-US" smtClean="0"/>
              <a:t>‹#›</a:t>
            </a:fld>
            <a:endParaRPr lang="en-US"/>
          </a:p>
        </p:txBody>
      </p:sp>
    </p:spTree>
    <p:extLst>
      <p:ext uri="{BB962C8B-B14F-4D97-AF65-F5344CB8AC3E}">
        <p14:creationId xmlns:p14="http://schemas.microsoft.com/office/powerpoint/2010/main" val="93343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goodreads.com/author/show/1105481.Robert_J_Braathe" TargetMode="External"/><Relationship Id="rId2" Type="http://schemas.openxmlformats.org/officeDocument/2006/relationships/image" Target="../media/image4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3026734" y="1483559"/>
            <a:ext cx="5946641" cy="1323439"/>
          </a:xfrm>
          <a:prstGeom prst="rect">
            <a:avLst/>
          </a:prstGeom>
          <a:noFill/>
        </p:spPr>
        <p:txBody>
          <a:bodyPr wrap="square" rtlCol="0">
            <a:spAutoFit/>
          </a:bodyPr>
          <a:lstStyle/>
          <a:p>
            <a:pPr algn="r"/>
            <a:r>
              <a:rPr lang="en-US" sz="6000" b="1" i="1" dirty="0" smtClean="0">
                <a:solidFill>
                  <a:srgbClr val="FFFFFF"/>
                </a:solidFill>
                <a:effectLst>
                  <a:outerShdw blurRad="50800" dist="38100" dir="2700000" algn="tl" rotWithShape="0">
                    <a:srgbClr val="000000">
                      <a:alpha val="43000"/>
                    </a:srgbClr>
                  </a:outerShdw>
                </a:effectLst>
              </a:rPr>
              <a:t>Computer Basics</a:t>
            </a:r>
            <a:endParaRPr lang="en-US" sz="5400" b="1" i="1" dirty="0" smtClean="0">
              <a:solidFill>
                <a:srgbClr val="FFFFFF"/>
              </a:solidFill>
              <a:effectLst>
                <a:outerShdw blurRad="50800" dist="38100" dir="2700000" algn="tl" rotWithShape="0">
                  <a:srgbClr val="000000">
                    <a:alpha val="43000"/>
                  </a:srgbClr>
                </a:outerShdw>
              </a:effectLst>
            </a:endParaRPr>
          </a:p>
          <a:p>
            <a:pPr algn="r"/>
            <a:r>
              <a:rPr lang="en-US" sz="2000" b="1" i="1" dirty="0" smtClean="0">
                <a:solidFill>
                  <a:srgbClr val="FFFFFF"/>
                </a:solidFill>
                <a:effectLst>
                  <a:outerShdw blurRad="50800" dist="38100" dir="2700000" algn="tl" rotWithShape="0">
                    <a:srgbClr val="000000">
                      <a:alpha val="43000"/>
                    </a:srgbClr>
                  </a:outerShdw>
                </a:effectLst>
              </a:rPr>
              <a:t>Deena Sjoberg</a:t>
            </a:r>
            <a:endParaRPr lang="en-US" sz="2000" b="1" i="1" dirty="0">
              <a:solidFill>
                <a:srgbClr val="FFFFFF"/>
              </a:solidFill>
              <a:effectLst>
                <a:outerShdw blurRad="50800" dist="38100" dir="2700000" algn="tl" rotWithShape="0">
                  <a:srgbClr val="000000">
                    <a:alpha val="43000"/>
                  </a:srgbClr>
                </a:outerShdw>
              </a:effectLst>
            </a:endParaRP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780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Rectangle 9"/>
          <p:cNvSpPr>
            <a:spLocks noChangeArrowheads="1"/>
          </p:cNvSpPr>
          <p:nvPr/>
        </p:nvSpPr>
        <p:spPr bwMode="auto">
          <a:xfrm>
            <a:off x="1428871" y="286231"/>
            <a:ext cx="6572490" cy="856530"/>
          </a:xfrm>
          <a:prstGeom prst="rect">
            <a:avLst/>
          </a:prstGeom>
          <a:noFill/>
          <a:ln w="9525">
            <a:noFill/>
            <a:miter lim="800000"/>
            <a:headEnd/>
            <a:tailEnd/>
          </a:ln>
          <a:effectLst/>
        </p:spPr>
        <p:txBody>
          <a:bodyPr anchor="ctr"/>
          <a:lstStyle/>
          <a:p>
            <a:pPr algn="ctr"/>
            <a:r>
              <a:rPr lang="en-US" sz="3600" b="1" i="1" dirty="0">
                <a:solidFill>
                  <a:srgbClr val="0E275A"/>
                </a:solidFill>
                <a:effectLst>
                  <a:outerShdw blurRad="50800" dist="38100" dir="2700000" algn="tl" rotWithShape="0">
                    <a:srgbClr val="000000">
                      <a:alpha val="43000"/>
                    </a:srgbClr>
                  </a:outerShdw>
                </a:effectLst>
              </a:rPr>
              <a:t>What </a:t>
            </a:r>
            <a:r>
              <a:rPr lang="en-US" sz="3600" b="1" i="1" dirty="0" smtClean="0">
                <a:solidFill>
                  <a:srgbClr val="0E275A"/>
                </a:solidFill>
                <a:effectLst>
                  <a:outerShdw blurRad="50800" dist="38100" dir="2700000" algn="tl" rotWithShape="0">
                    <a:srgbClr val="000000">
                      <a:alpha val="43000"/>
                    </a:srgbClr>
                  </a:outerShdw>
                </a:effectLst>
              </a:rPr>
              <a:t>is Computer Literacy?</a:t>
            </a:r>
            <a:endParaRPr lang="en-US" sz="3600" b="1" i="1" dirty="0">
              <a:solidFill>
                <a:srgbClr val="0E275A"/>
              </a:solidFill>
              <a:effectLst>
                <a:outerShdw blurRad="50800" dist="38100" dir="2700000" algn="tl" rotWithShape="0">
                  <a:srgbClr val="000000">
                    <a:alpha val="43000"/>
                  </a:srgbClr>
                </a:outerShdw>
              </a:effectLst>
            </a:endParaRPr>
          </a:p>
        </p:txBody>
      </p:sp>
      <p:sp>
        <p:nvSpPr>
          <p:cNvPr id="6" name="Rectangle 10"/>
          <p:cNvSpPr>
            <a:spLocks noChangeArrowheads="1"/>
          </p:cNvSpPr>
          <p:nvPr/>
        </p:nvSpPr>
        <p:spPr bwMode="auto">
          <a:xfrm>
            <a:off x="2214113" y="1142761"/>
            <a:ext cx="4848629" cy="1848074"/>
          </a:xfrm>
          <a:prstGeom prst="rect">
            <a:avLst/>
          </a:prstGeom>
          <a:noFill/>
          <a:ln w="9525">
            <a:noFill/>
            <a:miter lim="800000"/>
            <a:headEnd/>
            <a:tailEnd/>
          </a:ln>
          <a:effectLst/>
        </p:spPr>
        <p:txBody>
          <a:bodyPr/>
          <a:lstStyle/>
          <a:p>
            <a:pPr eaLnBrk="1">
              <a:lnSpc>
                <a:spcPct val="93000"/>
              </a:lnSpc>
              <a:spcBef>
                <a:spcPct val="20000"/>
              </a:spcBef>
              <a:buClr>
                <a:srgbClr val="000000"/>
              </a:buClr>
              <a:buSzPct val="100000"/>
              <a:buFont typeface="Times New Roman" panose="02020603050405020304" pitchFamily="18" charset="0"/>
              <a:buNone/>
              <a:defRPr/>
            </a:pPr>
            <a:r>
              <a:rPr lang="en-US" sz="2400" dirty="0"/>
              <a:t>To be computer literate, you must:</a:t>
            </a:r>
          </a:p>
          <a:p>
            <a:pPr marL="557216" lvl="1" indent="-214314">
              <a:lnSpc>
                <a:spcPct val="93000"/>
              </a:lnSpc>
              <a:spcBef>
                <a:spcPct val="20000"/>
              </a:spcBef>
              <a:buClr>
                <a:srgbClr val="000000"/>
              </a:buClr>
              <a:buSzPct val="100000"/>
              <a:buFontTx/>
              <a:buChar char="–"/>
              <a:defRPr/>
            </a:pPr>
            <a:r>
              <a:rPr lang="en-US" sz="2100" dirty="0"/>
              <a:t>Understand a computer’s capabilities and limitations</a:t>
            </a:r>
          </a:p>
          <a:p>
            <a:pPr marL="557216" lvl="1" indent="-214314">
              <a:lnSpc>
                <a:spcPct val="93000"/>
              </a:lnSpc>
              <a:spcBef>
                <a:spcPct val="20000"/>
              </a:spcBef>
              <a:buClr>
                <a:srgbClr val="000000"/>
              </a:buClr>
              <a:buSzPct val="100000"/>
              <a:buFontTx/>
              <a:buChar char="–"/>
              <a:defRPr/>
            </a:pPr>
            <a:r>
              <a:rPr lang="en-US" sz="2100" dirty="0"/>
              <a:t>Know how to use a computer</a:t>
            </a:r>
          </a:p>
        </p:txBody>
      </p:sp>
      <p:pic>
        <p:nvPicPr>
          <p:cNvPr id="7" name="Picture 7" descr="evans4_1_30.jpg                                                00030B9DMacintosh HD                   ABA78158:"/>
          <p:cNvPicPr>
            <a:picLocks noChangeAspect="1" noChangeArrowheads="1"/>
          </p:cNvPicPr>
          <p:nvPr/>
        </p:nvPicPr>
        <p:blipFill>
          <a:blip r:embed="rId3"/>
          <a:srcRect/>
          <a:stretch>
            <a:fillRect/>
          </a:stretch>
        </p:blipFill>
        <p:spPr bwMode="auto">
          <a:xfrm>
            <a:off x="1972574" y="2692954"/>
            <a:ext cx="4925317" cy="2057616"/>
          </a:xfrm>
          <a:prstGeom prst="rect">
            <a:avLst/>
          </a:prstGeom>
          <a:noFill/>
          <a:ln w="9525">
            <a:noFill/>
            <a:miter lim="800000"/>
            <a:headEnd/>
            <a:tailEnd/>
          </a:ln>
        </p:spPr>
      </p:pic>
    </p:spTree>
    <p:extLst>
      <p:ext uri="{BB962C8B-B14F-4D97-AF65-F5344CB8AC3E}">
        <p14:creationId xmlns:p14="http://schemas.microsoft.com/office/powerpoint/2010/main" val="1036649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849313" y="1155940"/>
            <a:ext cx="7225012" cy="346781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lnSpc>
                <a:spcPct val="90000"/>
              </a:lnSpc>
              <a:spcAft>
                <a:spcPts val="661"/>
              </a:spcAft>
              <a:buClr>
                <a:schemeClr val="accent1">
                  <a:lumMod val="75000"/>
                </a:schemeClr>
              </a:buClr>
              <a:defRPr/>
            </a:pPr>
            <a:r>
              <a:rPr lang="en-US" sz="2646" dirty="0" smtClean="0"/>
              <a:t>Avoid hackers and viruses </a:t>
            </a:r>
          </a:p>
          <a:p>
            <a:pPr marL="314982" indent="-314982" defTabSz="503972">
              <a:lnSpc>
                <a:spcPct val="90000"/>
              </a:lnSpc>
              <a:spcAft>
                <a:spcPts val="661"/>
              </a:spcAft>
              <a:buClr>
                <a:schemeClr val="accent1">
                  <a:lumMod val="75000"/>
                </a:schemeClr>
              </a:buClr>
              <a:defRPr/>
            </a:pPr>
            <a:r>
              <a:rPr lang="en-US" sz="2646" dirty="0" smtClean="0"/>
              <a:t>Protect your privacy</a:t>
            </a:r>
          </a:p>
          <a:p>
            <a:pPr marL="314982" indent="-314982" defTabSz="503972">
              <a:lnSpc>
                <a:spcPct val="90000"/>
              </a:lnSpc>
              <a:spcAft>
                <a:spcPts val="661"/>
              </a:spcAft>
              <a:buClr>
                <a:schemeClr val="accent1">
                  <a:lumMod val="75000"/>
                </a:schemeClr>
              </a:buClr>
              <a:defRPr/>
            </a:pPr>
            <a:r>
              <a:rPr lang="en-US" sz="2646" dirty="0" smtClean="0"/>
              <a:t>Understand the real privacy and security risks</a:t>
            </a:r>
          </a:p>
          <a:p>
            <a:pPr marL="314982" indent="-314982" defTabSz="503972">
              <a:lnSpc>
                <a:spcPct val="90000"/>
              </a:lnSpc>
              <a:spcAft>
                <a:spcPts val="661"/>
              </a:spcAft>
              <a:buClr>
                <a:schemeClr val="accent1">
                  <a:lumMod val="75000"/>
                </a:schemeClr>
              </a:buClr>
              <a:defRPr/>
            </a:pPr>
            <a:r>
              <a:rPr lang="en-US" sz="2646" dirty="0" smtClean="0"/>
              <a:t>Use the Internet wisely</a:t>
            </a:r>
          </a:p>
          <a:p>
            <a:pPr marL="314982" indent="-314982" defTabSz="503972">
              <a:lnSpc>
                <a:spcPct val="90000"/>
              </a:lnSpc>
              <a:spcAft>
                <a:spcPts val="661"/>
              </a:spcAft>
              <a:buClr>
                <a:schemeClr val="accent1">
                  <a:lumMod val="75000"/>
                </a:schemeClr>
              </a:buClr>
              <a:defRPr/>
            </a:pPr>
            <a:r>
              <a:rPr lang="en-US" sz="2646" dirty="0" smtClean="0"/>
              <a:t>Avoid online annoyances</a:t>
            </a:r>
          </a:p>
          <a:p>
            <a:pPr marL="314982" indent="-314982" defTabSz="503972">
              <a:lnSpc>
                <a:spcPct val="90000"/>
              </a:lnSpc>
              <a:spcAft>
                <a:spcPts val="661"/>
              </a:spcAft>
              <a:buClr>
                <a:schemeClr val="accent1">
                  <a:lumMod val="75000"/>
                </a:schemeClr>
              </a:buClr>
              <a:defRPr/>
            </a:pPr>
            <a:r>
              <a:rPr lang="en-US" sz="2646" dirty="0" smtClean="0"/>
              <a:t>Maintain your computer</a:t>
            </a:r>
          </a:p>
          <a:p>
            <a:pPr marL="314982" indent="-314982" defTabSz="503972">
              <a:lnSpc>
                <a:spcPct val="90000"/>
              </a:lnSpc>
              <a:spcAft>
                <a:spcPts val="661"/>
              </a:spcAft>
              <a:buClr>
                <a:schemeClr val="accent1">
                  <a:lumMod val="75000"/>
                </a:schemeClr>
              </a:buClr>
              <a:defRPr/>
            </a:pPr>
            <a:r>
              <a:rPr lang="en-US" sz="2646" dirty="0" smtClean="0"/>
              <a:t>Make good purchase decisions </a:t>
            </a:r>
          </a:p>
          <a:p>
            <a:pPr marL="314982" indent="-314982" defTabSz="503972">
              <a:lnSpc>
                <a:spcPct val="90000"/>
              </a:lnSpc>
              <a:spcAft>
                <a:spcPts val="661"/>
              </a:spcAft>
              <a:buClr>
                <a:schemeClr val="accent1">
                  <a:lumMod val="75000"/>
                </a:schemeClr>
              </a:buClr>
              <a:defRPr/>
            </a:pPr>
            <a:r>
              <a:rPr lang="en-US" sz="2646" dirty="0" smtClean="0"/>
              <a:t>Integrate the latest technology</a:t>
            </a:r>
            <a:endParaRPr lang="en-US" sz="3086" dirty="0"/>
          </a:p>
        </p:txBody>
      </p:sp>
      <p:sp>
        <p:nvSpPr>
          <p:cNvPr id="6" name="Rectangle 4"/>
          <p:cNvSpPr>
            <a:spLocks noChangeArrowheads="1"/>
          </p:cNvSpPr>
          <p:nvPr/>
        </p:nvSpPr>
        <p:spPr bwMode="auto">
          <a:xfrm>
            <a:off x="849313" y="220004"/>
            <a:ext cx="7972425" cy="754062"/>
          </a:xfrm>
          <a:prstGeom prst="rect">
            <a:avLst/>
          </a:prstGeom>
          <a:noFill/>
          <a:ln w="9525">
            <a:noFill/>
            <a:miter lim="800000"/>
            <a:headEnd/>
            <a:tailEnd/>
          </a:ln>
          <a:effectLst/>
        </p:spPr>
        <p:txBody>
          <a:bodyPr anchor="ctr"/>
          <a:lstStyle/>
          <a:p>
            <a:pPr algn="ctr" eaLnBrk="1">
              <a:lnSpc>
                <a:spcPct val="93000"/>
              </a:lnSpc>
              <a:buClr>
                <a:srgbClr val="000000"/>
              </a:buClr>
              <a:buSzPct val="100000"/>
              <a:buFont typeface="Times New Roman" panose="02020603050405020304" pitchFamily="18" charset="0"/>
              <a:buNone/>
              <a:defRPr/>
            </a:pPr>
            <a:r>
              <a:rPr lang="en-US" sz="3600" b="1" i="1" dirty="0">
                <a:solidFill>
                  <a:srgbClr val="0E275A"/>
                </a:solidFill>
                <a:effectLst>
                  <a:outerShdw blurRad="50800" dist="38100" dir="2700000" algn="tl" rotWithShape="0">
                    <a:srgbClr val="000000">
                      <a:alpha val="43000"/>
                    </a:srgbClr>
                  </a:outerShdw>
                </a:effectLst>
              </a:rPr>
              <a:t>Being a Savvy Computer User</a:t>
            </a:r>
            <a:br>
              <a:rPr lang="en-US" sz="3600" b="1" i="1" dirty="0">
                <a:solidFill>
                  <a:srgbClr val="0E275A"/>
                </a:solidFill>
                <a:effectLst>
                  <a:outerShdw blurRad="50800" dist="38100" dir="2700000" algn="tl" rotWithShape="0">
                    <a:srgbClr val="000000">
                      <a:alpha val="43000"/>
                    </a:srgbClr>
                  </a:outerShdw>
                </a:effectLst>
              </a:rPr>
            </a:br>
            <a:r>
              <a:rPr lang="en-US" sz="3600" b="1" i="1" dirty="0">
                <a:solidFill>
                  <a:srgbClr val="0E275A"/>
                </a:solidFill>
                <a:effectLst>
                  <a:outerShdw blurRad="50800" dist="38100" dir="2700000" algn="tl" rotWithShape="0">
                    <a:srgbClr val="000000">
                      <a:alpha val="43000"/>
                    </a:srgbClr>
                  </a:outerShdw>
                </a:effectLst>
              </a:rPr>
              <a:t>  and Consumer</a:t>
            </a:r>
          </a:p>
        </p:txBody>
      </p:sp>
    </p:spTree>
    <p:extLst>
      <p:ext uri="{BB962C8B-B14F-4D97-AF65-F5344CB8AC3E}">
        <p14:creationId xmlns:p14="http://schemas.microsoft.com/office/powerpoint/2010/main" val="334988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88950" y="5032"/>
            <a:ext cx="8493125" cy="833483"/>
          </a:xfrm>
        </p:spPr>
        <p:txBody>
          <a:bodyPr>
            <a:normAutofit/>
          </a:bodyPr>
          <a:lstStyle/>
          <a:p>
            <a:pPr defTabSz="503972" fontAlgn="auto">
              <a:spcAft>
                <a:spcPts val="0"/>
              </a:spcAft>
              <a:defRPr/>
            </a:pPr>
            <a:r>
              <a:rPr lang="en-US" sz="4000" b="1" i="1" dirty="0">
                <a:solidFill>
                  <a:srgbClr val="0E275A"/>
                </a:solidFill>
                <a:effectLst>
                  <a:outerShdw blurRad="50800" dist="38100" dir="2700000" algn="tl" rotWithShape="0">
                    <a:srgbClr val="000000">
                      <a:alpha val="43000"/>
                    </a:srgbClr>
                  </a:outerShdw>
                </a:effectLst>
                <a:latin typeface="+mn-lt"/>
                <a:ea typeface="+mn-ea"/>
                <a:cs typeface="+mn-cs"/>
              </a:rPr>
              <a:t>Computers in Your Career?</a:t>
            </a:r>
          </a:p>
        </p:txBody>
      </p:sp>
      <p:sp>
        <p:nvSpPr>
          <p:cNvPr id="7" name="Rectangle 3"/>
          <p:cNvSpPr txBox="1">
            <a:spLocks noChangeArrowheads="1"/>
          </p:cNvSpPr>
          <p:nvPr/>
        </p:nvSpPr>
        <p:spPr>
          <a:xfrm>
            <a:off x="0" y="838515"/>
            <a:ext cx="4086735" cy="396490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Business</a:t>
            </a:r>
          </a:p>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Retail</a:t>
            </a:r>
          </a:p>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Shipping</a:t>
            </a:r>
          </a:p>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Arts</a:t>
            </a:r>
          </a:p>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Computer gaming</a:t>
            </a:r>
          </a:p>
          <a:p>
            <a:pPr marL="818954" lvl="1" indent="-314982" defTabSz="503972">
              <a:spcAft>
                <a:spcPts val="661"/>
              </a:spcAft>
              <a:buClr>
                <a:schemeClr val="accent1">
                  <a:lumMod val="75000"/>
                </a:schemeClr>
              </a:buClr>
              <a:buFont typeface="Arial"/>
              <a:buChar char="•"/>
              <a:defRPr/>
            </a:pPr>
            <a:r>
              <a:rPr lang="en-US" sz="3000" dirty="0">
                <a:latin typeface="Arial" panose="020B0604020202020204" pitchFamily="34" charset="0"/>
                <a:ea typeface="WenQuanYi Zen Hei" charset="0"/>
                <a:cs typeface="WenQuanYi Zen Hei" charset="0"/>
              </a:rPr>
              <a:t>Education</a:t>
            </a:r>
          </a:p>
        </p:txBody>
      </p:sp>
      <p:sp>
        <p:nvSpPr>
          <p:cNvPr id="8" name="Rectangle 5"/>
          <p:cNvSpPr>
            <a:spLocks noChangeArrowheads="1"/>
          </p:cNvSpPr>
          <p:nvPr/>
        </p:nvSpPr>
        <p:spPr bwMode="auto">
          <a:xfrm>
            <a:off x="3657600" y="1031502"/>
            <a:ext cx="5324475" cy="3578928"/>
          </a:xfrm>
          <a:prstGeom prst="rect">
            <a:avLst/>
          </a:prstGeom>
          <a:noFill/>
          <a:ln w="9525">
            <a:noFill/>
            <a:miter lim="800000"/>
            <a:headEnd/>
            <a:tailEnd/>
          </a:ln>
          <a:effectLst/>
        </p:spPr>
        <p:txBody>
          <a:bodyPr wrap="square" anchor="ctr">
            <a:spAutoFit/>
          </a:bodyPr>
          <a:lstStyle>
            <a:lvl1pPr marL="342900" indent="-34290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1pPr>
            <a:lvl2pPr marL="45720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WenQuanYi Zen Hei" charset="0"/>
                <a:cs typeface="WenQuanYi Zen Hei" charset="0"/>
              </a:defRPr>
            </a:lvl9pPr>
          </a:lstStyle>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dirty="0"/>
              <a:t>Law enforcement</a:t>
            </a:r>
          </a:p>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dirty="0"/>
              <a:t>Legal system</a:t>
            </a:r>
          </a:p>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dirty="0"/>
              <a:t>Agriculture</a:t>
            </a:r>
          </a:p>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b="1" dirty="0">
                <a:solidFill>
                  <a:srgbClr val="FF0000"/>
                </a:solidFill>
              </a:rPr>
              <a:t>Automotive technology</a:t>
            </a:r>
          </a:p>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dirty="0"/>
              <a:t>Medicine</a:t>
            </a:r>
          </a:p>
          <a:p>
            <a:pPr marL="818954" lvl="1" indent="-314982" defTabSz="503972">
              <a:spcBef>
                <a:spcPct val="20000"/>
              </a:spcBef>
              <a:spcAft>
                <a:spcPts val="661"/>
              </a:spcAft>
              <a:buClr>
                <a:schemeClr val="accent1">
                  <a:lumMod val="75000"/>
                </a:schemeClr>
              </a:buClr>
              <a:buSzPct val="145000"/>
              <a:buFont typeface="Arial"/>
              <a:buChar char="•"/>
              <a:defRPr/>
            </a:pPr>
            <a:r>
              <a:rPr lang="en-US" altLang="en-US" sz="3000" dirty="0"/>
              <a:t>Sciences</a:t>
            </a:r>
          </a:p>
        </p:txBody>
      </p:sp>
    </p:spTree>
    <p:extLst>
      <p:ext uri="{BB962C8B-B14F-4D97-AF65-F5344CB8AC3E}">
        <p14:creationId xmlns:p14="http://schemas.microsoft.com/office/powerpoint/2010/main" val="49548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4"/>
          <p:cNvSpPr>
            <a:spLocks noChangeArrowheads="1"/>
          </p:cNvSpPr>
          <p:nvPr/>
        </p:nvSpPr>
        <p:spPr bwMode="auto">
          <a:xfrm>
            <a:off x="3444875" y="6884988"/>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7" name="Rectangle 5"/>
          <p:cNvSpPr txBox="1">
            <a:spLocks noChangeArrowheads="1"/>
          </p:cNvSpPr>
          <p:nvPr/>
        </p:nvSpPr>
        <p:spPr>
          <a:xfrm>
            <a:off x="-211287" y="0"/>
            <a:ext cx="8494713" cy="149719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503972">
              <a:defRPr/>
            </a:pPr>
            <a:r>
              <a:rPr lang="en-US" sz="4409" dirty="0" smtClean="0"/>
              <a:t>Computers Are Data </a:t>
            </a:r>
            <a:br>
              <a:rPr lang="en-US" sz="4409" dirty="0" smtClean="0"/>
            </a:br>
            <a:r>
              <a:rPr lang="en-US" sz="4409" dirty="0" smtClean="0"/>
              <a:t>Processing Devices</a:t>
            </a:r>
            <a:endParaRPr lang="en-US" sz="4409" dirty="0"/>
          </a:p>
        </p:txBody>
      </p:sp>
      <p:sp>
        <p:nvSpPr>
          <p:cNvPr id="8" name="Rectangle 6"/>
          <p:cNvSpPr txBox="1">
            <a:spLocks noChangeArrowheads="1"/>
          </p:cNvSpPr>
          <p:nvPr/>
        </p:nvSpPr>
        <p:spPr>
          <a:xfrm>
            <a:off x="1581120" y="1575190"/>
            <a:ext cx="5907087" cy="33194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503972">
              <a:spcAft>
                <a:spcPts val="661"/>
              </a:spcAft>
              <a:buClr>
                <a:schemeClr val="accent1">
                  <a:lumMod val="75000"/>
                </a:schemeClr>
              </a:buClr>
              <a:buFont typeface="Arial"/>
              <a:buNone/>
              <a:defRPr/>
            </a:pPr>
            <a:r>
              <a:rPr lang="en-US" sz="2646" b="1" dirty="0" smtClean="0"/>
              <a:t>A computer’s four major functions:</a:t>
            </a:r>
          </a:p>
          <a:p>
            <a:pPr marL="818954" lvl="1" indent="-314982" defTabSz="503972">
              <a:spcAft>
                <a:spcPts val="661"/>
              </a:spcAft>
              <a:buClr>
                <a:schemeClr val="accent1">
                  <a:lumMod val="75000"/>
                </a:schemeClr>
              </a:buClr>
              <a:buFont typeface="Arial"/>
              <a:buChar char="•"/>
              <a:defRPr/>
            </a:pPr>
            <a:r>
              <a:rPr lang="en-US" dirty="0" smtClean="0"/>
              <a:t>Gathers data (users input data)</a:t>
            </a:r>
          </a:p>
          <a:p>
            <a:pPr marL="818954" lvl="1" indent="-314982" defTabSz="503972">
              <a:spcAft>
                <a:spcPts val="661"/>
              </a:spcAft>
              <a:buClr>
                <a:schemeClr val="accent1">
                  <a:lumMod val="75000"/>
                </a:schemeClr>
              </a:buClr>
              <a:buFont typeface="Arial"/>
              <a:buChar char="•"/>
              <a:defRPr/>
            </a:pPr>
            <a:r>
              <a:rPr lang="en-US" dirty="0" smtClean="0"/>
              <a:t>Processes data into information</a:t>
            </a:r>
          </a:p>
          <a:p>
            <a:pPr marL="818954" lvl="1" indent="-314982" defTabSz="503972">
              <a:spcAft>
                <a:spcPts val="661"/>
              </a:spcAft>
              <a:buClr>
                <a:schemeClr val="accent1">
                  <a:lumMod val="75000"/>
                </a:schemeClr>
              </a:buClr>
              <a:buFont typeface="Arial"/>
              <a:buChar char="•"/>
              <a:defRPr/>
            </a:pPr>
            <a:r>
              <a:rPr lang="en-US" dirty="0" smtClean="0"/>
              <a:t>Outputs data or information</a:t>
            </a:r>
          </a:p>
          <a:p>
            <a:pPr marL="818954" lvl="1" indent="-314982" defTabSz="503972">
              <a:spcAft>
                <a:spcPts val="661"/>
              </a:spcAft>
              <a:buClr>
                <a:schemeClr val="accent1">
                  <a:lumMod val="75000"/>
                </a:schemeClr>
              </a:buClr>
              <a:buFont typeface="Arial"/>
              <a:buChar char="•"/>
              <a:defRPr/>
            </a:pPr>
            <a:r>
              <a:rPr lang="en-US" dirty="0" smtClean="0"/>
              <a:t>Stores data and information</a:t>
            </a:r>
          </a:p>
        </p:txBody>
      </p:sp>
    </p:spTree>
    <p:extLst>
      <p:ext uri="{BB962C8B-B14F-4D97-AF65-F5344CB8AC3E}">
        <p14:creationId xmlns:p14="http://schemas.microsoft.com/office/powerpoint/2010/main" val="3049776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2530475" y="6499225"/>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 name="Rectangle 5"/>
          <p:cNvSpPr>
            <a:spLocks noGrp="1" noChangeArrowheads="1"/>
          </p:cNvSpPr>
          <p:nvPr>
            <p:ph type="title"/>
          </p:nvPr>
        </p:nvSpPr>
        <p:spPr>
          <a:xfrm>
            <a:off x="315913" y="0"/>
            <a:ext cx="8493125" cy="1651000"/>
          </a:xfrm>
        </p:spPr>
        <p:txBody>
          <a:bodyPr/>
          <a:lstStyle/>
          <a:p>
            <a:pPr defTabSz="503972" fontAlgn="auto">
              <a:spcAft>
                <a:spcPts val="0"/>
              </a:spcAft>
              <a:defRPr/>
            </a:pPr>
            <a:r>
              <a:rPr lang="en-US" sz="4409" dirty="0"/>
              <a:t>Bits and Bytes: </a:t>
            </a:r>
            <a:br>
              <a:rPr lang="en-US" sz="4409" dirty="0"/>
            </a:br>
            <a:r>
              <a:rPr lang="en-US" sz="4409" dirty="0"/>
              <a:t>The Language of Computers</a:t>
            </a:r>
          </a:p>
        </p:txBody>
      </p:sp>
      <p:sp>
        <p:nvSpPr>
          <p:cNvPr id="4" name="Rectangle 6"/>
          <p:cNvSpPr txBox="1">
            <a:spLocks noChangeArrowheads="1"/>
          </p:cNvSpPr>
          <p:nvPr/>
        </p:nvSpPr>
        <p:spPr>
          <a:xfrm>
            <a:off x="1377950" y="1728787"/>
            <a:ext cx="5754688" cy="386397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lnSpc>
                <a:spcPct val="80000"/>
              </a:lnSpc>
              <a:spcAft>
                <a:spcPts val="661"/>
              </a:spcAft>
              <a:buClr>
                <a:schemeClr val="accent1">
                  <a:lumMod val="75000"/>
                </a:schemeClr>
              </a:buClr>
              <a:defRPr/>
            </a:pPr>
            <a:r>
              <a:rPr lang="en-US" sz="2646" smtClean="0"/>
              <a:t>Bit</a:t>
            </a:r>
          </a:p>
          <a:p>
            <a:pPr marL="818954" lvl="1" indent="-314982" defTabSz="503972">
              <a:lnSpc>
                <a:spcPct val="80000"/>
              </a:lnSpc>
              <a:spcAft>
                <a:spcPts val="661"/>
              </a:spcAft>
              <a:buClr>
                <a:schemeClr val="accent1">
                  <a:lumMod val="75000"/>
                </a:schemeClr>
              </a:buClr>
              <a:buFont typeface="Arial"/>
              <a:buChar char="•"/>
              <a:defRPr/>
            </a:pPr>
            <a:r>
              <a:rPr lang="en-US" sz="2205" smtClean="0"/>
              <a:t>Binary digit</a:t>
            </a:r>
          </a:p>
          <a:p>
            <a:pPr marL="818954" lvl="1" indent="-314982" defTabSz="503972">
              <a:lnSpc>
                <a:spcPct val="80000"/>
              </a:lnSpc>
              <a:spcAft>
                <a:spcPts val="661"/>
              </a:spcAft>
              <a:buClr>
                <a:schemeClr val="accent1">
                  <a:lumMod val="75000"/>
                </a:schemeClr>
              </a:buClr>
              <a:buFont typeface="Arial"/>
              <a:buChar char="•"/>
              <a:defRPr/>
            </a:pPr>
            <a:r>
              <a:rPr lang="en-US" sz="2205" smtClean="0"/>
              <a:t>0 or 1</a:t>
            </a:r>
          </a:p>
          <a:p>
            <a:pPr marL="314982" indent="-314982" defTabSz="503972">
              <a:lnSpc>
                <a:spcPct val="80000"/>
              </a:lnSpc>
              <a:spcAft>
                <a:spcPts val="661"/>
              </a:spcAft>
              <a:buClr>
                <a:schemeClr val="accent1">
                  <a:lumMod val="75000"/>
                </a:schemeClr>
              </a:buClr>
              <a:defRPr/>
            </a:pPr>
            <a:r>
              <a:rPr lang="en-US" sz="2646" smtClean="0"/>
              <a:t>Byte</a:t>
            </a:r>
          </a:p>
          <a:p>
            <a:pPr marL="818954" lvl="1" indent="-314982" defTabSz="503972">
              <a:lnSpc>
                <a:spcPct val="80000"/>
              </a:lnSpc>
              <a:spcAft>
                <a:spcPts val="661"/>
              </a:spcAft>
              <a:buClr>
                <a:schemeClr val="accent1">
                  <a:lumMod val="75000"/>
                </a:schemeClr>
              </a:buClr>
              <a:buFont typeface="Arial"/>
              <a:buChar char="•"/>
              <a:defRPr/>
            </a:pPr>
            <a:r>
              <a:rPr lang="en-US" sz="2205" smtClean="0"/>
              <a:t>8 bits</a:t>
            </a:r>
          </a:p>
          <a:p>
            <a:pPr marL="314982" indent="-314982" defTabSz="503972">
              <a:lnSpc>
                <a:spcPct val="80000"/>
              </a:lnSpc>
              <a:spcAft>
                <a:spcPts val="661"/>
              </a:spcAft>
              <a:buClr>
                <a:schemeClr val="accent1">
                  <a:lumMod val="75000"/>
                </a:schemeClr>
              </a:buClr>
              <a:defRPr/>
            </a:pPr>
            <a:r>
              <a:rPr lang="en-US" sz="2646" smtClean="0"/>
              <a:t>Each letter, number, and character = a string of eight 0s and 1s</a:t>
            </a:r>
            <a:endParaRPr lang="en-US" sz="2646" dirty="0" smtClean="0"/>
          </a:p>
        </p:txBody>
      </p:sp>
      <p:sp>
        <p:nvSpPr>
          <p:cNvPr id="5" name="Rectangle 4"/>
          <p:cNvSpPr/>
          <p:nvPr/>
        </p:nvSpPr>
        <p:spPr>
          <a:xfrm>
            <a:off x="4417340" y="2085378"/>
            <a:ext cx="3668247" cy="944169"/>
          </a:xfrm>
          <a:prstGeom prst="rect">
            <a:avLst/>
          </a:prstGeom>
          <a:noFill/>
        </p:spPr>
        <p:txBody>
          <a:bodyPr wrap="none">
            <a:spAutoFit/>
          </a:bodyPr>
          <a:lstStyle/>
          <a:p>
            <a:pPr algn="ctr">
              <a:lnSpc>
                <a:spcPct val="93000"/>
              </a:lnSpc>
              <a:buClr>
                <a:srgbClr val="000000"/>
              </a:buClr>
              <a:buSzPct val="100000"/>
              <a:buFont typeface="Times New Roman" panose="02020603050405020304" pitchFamily="18" charset="0"/>
              <a:buNone/>
              <a:defRPr/>
            </a:pPr>
            <a:r>
              <a:rPr lang="en-US" sz="5952"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Geneva" charset="0"/>
                <a:ea typeface="+mn-ea"/>
                <a:cs typeface="+mn-cs"/>
              </a:rPr>
              <a:t>0000 1111</a:t>
            </a:r>
          </a:p>
        </p:txBody>
      </p:sp>
    </p:spTree>
    <p:extLst>
      <p:ext uri="{BB962C8B-B14F-4D97-AF65-F5344CB8AC3E}">
        <p14:creationId xmlns:p14="http://schemas.microsoft.com/office/powerpoint/2010/main" val="172061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5" descr="Image result for pic of microsoft softwa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696549">
            <a:off x="4973914" y="1960176"/>
            <a:ext cx="2793728" cy="14629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p:cNvSpPr>
            <a:spLocks noGrp="1" noChangeArrowheads="1"/>
          </p:cNvSpPr>
          <p:nvPr>
            <p:ph type="title"/>
          </p:nvPr>
        </p:nvSpPr>
        <p:spPr>
          <a:xfrm>
            <a:off x="524057" y="274187"/>
            <a:ext cx="8494713" cy="1278664"/>
          </a:xfrm>
        </p:spPr>
        <p:txBody>
          <a:bodyPr/>
          <a:lstStyle/>
          <a:p>
            <a:pPr defTabSz="503972" fontAlgn="auto">
              <a:spcAft>
                <a:spcPts val="0"/>
              </a:spcAft>
              <a:defRPr/>
            </a:pPr>
            <a:r>
              <a:rPr lang="en-US" sz="4409" dirty="0" smtClean="0"/>
              <a:t>Of Computer </a:t>
            </a:r>
            <a:r>
              <a:rPr lang="en-US" sz="4409" dirty="0"/>
              <a:t>Software</a:t>
            </a:r>
          </a:p>
        </p:txBody>
      </p:sp>
      <p:sp>
        <p:nvSpPr>
          <p:cNvPr id="5" name="Rectangle 6"/>
          <p:cNvSpPr txBox="1">
            <a:spLocks noChangeArrowheads="1"/>
          </p:cNvSpPr>
          <p:nvPr/>
        </p:nvSpPr>
        <p:spPr bwMode="auto">
          <a:xfrm>
            <a:off x="524057" y="1289850"/>
            <a:ext cx="8399462" cy="2652970"/>
          </a:xfrm>
          <a:prstGeom prst="rect">
            <a:avLst/>
          </a:prstGeom>
        </p:spPr>
        <p:txBody>
          <a:bodyPr vert="horz" wrap="square" lIns="91440" tIns="45720" rIns="91440" bIns="45720" numCol="1" rtlCol="0" anchorCtr="0" compatLnSpc="1">
            <a:prstTxWarp prst="textNoShape">
              <a:avLst/>
            </a:prstTxWarp>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z="2800" b="1" dirty="0" smtClean="0"/>
              <a:t>Software: Programs that enable hardware to perform different tasks</a:t>
            </a:r>
          </a:p>
          <a:p>
            <a:pPr lvl="1"/>
            <a:r>
              <a:rPr lang="en-US" altLang="en-US" dirty="0" smtClean="0"/>
              <a:t>Application software</a:t>
            </a:r>
          </a:p>
          <a:p>
            <a:pPr lvl="1"/>
            <a:r>
              <a:rPr lang="en-US" altLang="en-US" dirty="0" smtClean="0"/>
              <a:t>System software</a:t>
            </a:r>
          </a:p>
        </p:txBody>
      </p:sp>
      <p:sp>
        <p:nvSpPr>
          <p:cNvPr id="6" name="TextBox 5"/>
          <p:cNvSpPr txBox="1"/>
          <p:nvPr/>
        </p:nvSpPr>
        <p:spPr>
          <a:xfrm>
            <a:off x="1722620" y="-233644"/>
            <a:ext cx="5943600" cy="1015663"/>
          </a:xfrm>
          <a:prstGeom prst="rect">
            <a:avLst/>
          </a:prstGeom>
          <a:noFill/>
        </p:spPr>
        <p:txBody>
          <a:bodyPr wrap="square" rtlCol="0">
            <a:spAutoFit/>
          </a:bodyPr>
          <a:lstStyle/>
          <a:p>
            <a:r>
              <a:rPr lang="en-US" sz="6000" dirty="0" smtClean="0">
                <a:solidFill>
                  <a:schemeClr val="accent4">
                    <a:lumMod val="50000"/>
                  </a:schemeClr>
                </a:solidFill>
              </a:rPr>
              <a:t>Two Major types</a:t>
            </a:r>
            <a:endParaRPr lang="en-US" sz="6000" dirty="0">
              <a:solidFill>
                <a:schemeClr val="accent4">
                  <a:lumMod val="50000"/>
                </a:schemeClr>
              </a:solidFill>
            </a:endParaRPr>
          </a:p>
        </p:txBody>
      </p:sp>
      <p:pic>
        <p:nvPicPr>
          <p:cNvPr id="7" name="Picture 9" descr="Image result for pic of napa p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230" y="3540491"/>
            <a:ext cx="1330779" cy="8046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041" y="3918137"/>
            <a:ext cx="5101446" cy="558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67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5946641"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Types of Computers </a:t>
            </a:r>
          </a:p>
        </p:txBody>
      </p:sp>
      <p:sp>
        <p:nvSpPr>
          <p:cNvPr id="3" name="TextBox 2"/>
          <p:cNvSpPr txBox="1"/>
          <p:nvPr/>
        </p:nvSpPr>
        <p:spPr>
          <a:xfrm>
            <a:off x="273000" y="712112"/>
            <a:ext cx="8712245" cy="3693319"/>
          </a:xfrm>
          <a:prstGeom prst="rect">
            <a:avLst/>
          </a:prstGeom>
          <a:noFill/>
        </p:spPr>
        <p:txBody>
          <a:bodyPr wrap="square" rtlCol="0">
            <a:spAutoFit/>
          </a:bodyPr>
          <a:lstStyle/>
          <a:p>
            <a:pPr marL="285750" indent="-285750">
              <a:buFont typeface="Arial"/>
              <a:buChar char="•"/>
            </a:pPr>
            <a:r>
              <a:rPr lang="en-US" dirty="0" smtClean="0"/>
              <a:t>Windows Based Devices</a:t>
            </a:r>
          </a:p>
          <a:p>
            <a:pPr marL="742950" lvl="1" indent="-285750">
              <a:buFont typeface="Arial"/>
              <a:buChar char="•"/>
            </a:pPr>
            <a:r>
              <a:rPr lang="en-US" dirty="0" smtClean="0"/>
              <a:t>Desktop/Laptop/Tablet</a:t>
            </a:r>
          </a:p>
          <a:p>
            <a:pPr marL="742950" lvl="1" indent="-285750">
              <a:buFont typeface="Arial"/>
              <a:buChar char="•"/>
            </a:pPr>
            <a:r>
              <a:rPr lang="en-US" dirty="0" smtClean="0"/>
              <a:t>Different Operating Systems</a:t>
            </a:r>
          </a:p>
          <a:p>
            <a:pPr marL="1200150" lvl="2" indent="-285750">
              <a:buFont typeface="Arial"/>
              <a:buChar char="•"/>
            </a:pPr>
            <a:r>
              <a:rPr lang="en-US" dirty="0" smtClean="0"/>
              <a:t>Windows Operation System </a:t>
            </a:r>
          </a:p>
          <a:p>
            <a:pPr marL="285750" indent="-285750">
              <a:buFont typeface="Arial"/>
              <a:buChar char="•"/>
            </a:pPr>
            <a:r>
              <a:rPr lang="en-US" dirty="0" err="1" smtClean="0"/>
              <a:t>iOS</a:t>
            </a:r>
            <a:r>
              <a:rPr lang="en-US" dirty="0" smtClean="0"/>
              <a:t> Based Devices</a:t>
            </a:r>
          </a:p>
          <a:p>
            <a:pPr marL="742950" lvl="1" indent="-285750">
              <a:buFont typeface="Arial"/>
              <a:buChar char="•"/>
            </a:pPr>
            <a:r>
              <a:rPr lang="en-US" dirty="0" smtClean="0"/>
              <a:t>Desktop/Laptop/Tablet</a:t>
            </a:r>
          </a:p>
          <a:p>
            <a:pPr marL="1200150" lvl="2" indent="-285750">
              <a:buFont typeface="Arial"/>
              <a:buChar char="•"/>
            </a:pPr>
            <a:r>
              <a:rPr lang="en-US" dirty="0" smtClean="0"/>
              <a:t>Mac Pro</a:t>
            </a:r>
          </a:p>
          <a:p>
            <a:pPr marL="1200150" lvl="2" indent="-285750">
              <a:buFont typeface="Arial"/>
              <a:buChar char="•"/>
            </a:pPr>
            <a:r>
              <a:rPr lang="en-US" dirty="0" smtClean="0"/>
              <a:t>MacBook Pro</a:t>
            </a:r>
          </a:p>
          <a:p>
            <a:pPr marL="1200150" lvl="2" indent="-285750">
              <a:buFont typeface="Arial"/>
              <a:buChar char="•"/>
            </a:pPr>
            <a:r>
              <a:rPr lang="en-US" dirty="0" err="1" smtClean="0"/>
              <a:t>iPad</a:t>
            </a:r>
            <a:endParaRPr lang="en-US" dirty="0" smtClean="0"/>
          </a:p>
          <a:p>
            <a:pPr marL="285750" indent="-285750">
              <a:buFont typeface="Arial"/>
              <a:buChar char="•"/>
            </a:pPr>
            <a:r>
              <a:rPr lang="en-US" dirty="0" smtClean="0"/>
              <a:t>Android Based Devices</a:t>
            </a:r>
          </a:p>
          <a:p>
            <a:pPr marL="742950" lvl="1" indent="-285750">
              <a:buFont typeface="Arial"/>
              <a:buChar char="•"/>
            </a:pPr>
            <a:r>
              <a:rPr lang="en-US" dirty="0" smtClean="0"/>
              <a:t>Laptop/Tablet/Mobile</a:t>
            </a:r>
          </a:p>
          <a:p>
            <a:pPr marL="1200150" lvl="2" indent="-285750">
              <a:buFont typeface="Arial"/>
              <a:buChar char="•"/>
            </a:pPr>
            <a:r>
              <a:rPr lang="en-US" dirty="0" err="1" smtClean="0"/>
              <a:t>Chromebook</a:t>
            </a:r>
            <a:endParaRPr lang="en-US" dirty="0"/>
          </a:p>
          <a:p>
            <a:pPr marL="1200150" lvl="2" indent="-285750">
              <a:buFont typeface="Arial"/>
              <a:buChar char="•"/>
            </a:pPr>
            <a:r>
              <a:rPr lang="en-US" dirty="0" smtClean="0"/>
              <a:t>Cell Phone</a:t>
            </a:r>
          </a:p>
        </p:txBody>
      </p:sp>
      <p:pic>
        <p:nvPicPr>
          <p:cNvPr id="4" name="Picture 3"/>
          <p:cNvPicPr>
            <a:picLocks noChangeAspect="1"/>
          </p:cNvPicPr>
          <p:nvPr/>
        </p:nvPicPr>
        <p:blipFill>
          <a:blip r:embed="rId3"/>
          <a:stretch>
            <a:fillRect/>
          </a:stretch>
        </p:blipFill>
        <p:spPr>
          <a:xfrm>
            <a:off x="4823127" y="924464"/>
            <a:ext cx="2732913" cy="2889769"/>
          </a:xfrm>
          <a:prstGeom prst="rect">
            <a:avLst/>
          </a:prstGeom>
        </p:spPr>
      </p:pic>
    </p:spTree>
    <p:extLst>
      <p:ext uri="{BB962C8B-B14F-4D97-AF65-F5344CB8AC3E}">
        <p14:creationId xmlns:p14="http://schemas.microsoft.com/office/powerpoint/2010/main" val="223053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7620243"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Differences in Operating Systems</a:t>
            </a:r>
          </a:p>
        </p:txBody>
      </p:sp>
      <p:sp>
        <p:nvSpPr>
          <p:cNvPr id="3" name="TextBox 2"/>
          <p:cNvSpPr txBox="1"/>
          <p:nvPr/>
        </p:nvSpPr>
        <p:spPr>
          <a:xfrm>
            <a:off x="273000" y="712112"/>
            <a:ext cx="8871000" cy="3693319"/>
          </a:xfrm>
          <a:prstGeom prst="rect">
            <a:avLst/>
          </a:prstGeom>
          <a:noFill/>
        </p:spPr>
        <p:txBody>
          <a:bodyPr wrap="square" rtlCol="0">
            <a:spAutoFit/>
          </a:bodyPr>
          <a:lstStyle/>
          <a:p>
            <a:pPr marL="285750" indent="-285750">
              <a:buFont typeface="Arial"/>
              <a:buChar char="•"/>
            </a:pPr>
            <a:r>
              <a:rPr lang="en-US" dirty="0" smtClean="0"/>
              <a:t>Microsoft Based Operating Systems</a:t>
            </a:r>
          </a:p>
          <a:p>
            <a:pPr marL="742950" lvl="1" indent="-285750">
              <a:buFont typeface="Arial"/>
              <a:buChar char="•"/>
            </a:pPr>
            <a:r>
              <a:rPr lang="en-US" dirty="0" smtClean="0"/>
              <a:t>Windows XP</a:t>
            </a:r>
          </a:p>
          <a:p>
            <a:pPr marL="742950" lvl="1" indent="-285750">
              <a:buFont typeface="Arial"/>
              <a:buChar char="•"/>
            </a:pPr>
            <a:r>
              <a:rPr lang="en-US" dirty="0" smtClean="0"/>
              <a:t>Windows 7</a:t>
            </a:r>
          </a:p>
          <a:p>
            <a:pPr marL="742950" lvl="1" indent="-285750">
              <a:buFont typeface="Arial"/>
              <a:buChar char="•"/>
            </a:pPr>
            <a:r>
              <a:rPr lang="en-US" dirty="0" smtClean="0"/>
              <a:t>Windows 8+</a:t>
            </a:r>
          </a:p>
          <a:p>
            <a:pPr marL="742950" lvl="1" indent="-285750">
              <a:buFont typeface="Arial"/>
              <a:buChar char="•"/>
            </a:pPr>
            <a:r>
              <a:rPr lang="en-US" dirty="0" smtClean="0"/>
              <a:t>Windows 10</a:t>
            </a:r>
          </a:p>
          <a:p>
            <a:pPr marL="285750" indent="-285750">
              <a:buFont typeface="Arial"/>
              <a:buChar char="•"/>
            </a:pPr>
            <a:r>
              <a:rPr lang="en-US" dirty="0" smtClean="0"/>
              <a:t>Apple Based Operating System</a:t>
            </a:r>
          </a:p>
          <a:p>
            <a:pPr marL="742950" lvl="1" indent="-285750">
              <a:buFont typeface="Arial"/>
              <a:buChar char="•"/>
            </a:pPr>
            <a:r>
              <a:rPr lang="en-US" dirty="0" err="1" smtClean="0"/>
              <a:t>iOS</a:t>
            </a:r>
            <a:r>
              <a:rPr lang="en-US" dirty="0" smtClean="0"/>
              <a:t> 10-10.10.2</a:t>
            </a:r>
          </a:p>
          <a:p>
            <a:pPr marL="742950" lvl="1" indent="-285750">
              <a:buFont typeface="Arial"/>
              <a:buChar char="•"/>
            </a:pPr>
            <a:r>
              <a:rPr lang="en-US" dirty="0" smtClean="0"/>
              <a:t>Cheetah, Puma, Jaguar, Panther, Tiger, Leopard, Snow Leopard, Lion, Mountain Lion</a:t>
            </a:r>
          </a:p>
          <a:p>
            <a:pPr marL="742950" lvl="1" indent="-285750">
              <a:buFont typeface="Arial"/>
              <a:buChar char="•"/>
            </a:pPr>
            <a:r>
              <a:rPr lang="en-US" dirty="0" smtClean="0"/>
              <a:t>Mavericks, Yosemite</a:t>
            </a:r>
          </a:p>
          <a:p>
            <a:pPr marL="285750" indent="-285750">
              <a:buFont typeface="Arial"/>
              <a:buChar char="•"/>
            </a:pPr>
            <a:r>
              <a:rPr lang="en-US" dirty="0" smtClean="0"/>
              <a:t>Android Operating System</a:t>
            </a:r>
          </a:p>
          <a:p>
            <a:pPr marL="742950" lvl="1" indent="-285750">
              <a:buFont typeface="Arial"/>
              <a:buChar char="•"/>
            </a:pPr>
            <a:r>
              <a:rPr lang="en-US" dirty="0" smtClean="0"/>
              <a:t>Food Based Names</a:t>
            </a:r>
          </a:p>
          <a:p>
            <a:pPr marL="742950" lvl="1" indent="-285750">
              <a:buFont typeface="Arial"/>
              <a:buChar char="•"/>
            </a:pPr>
            <a:r>
              <a:rPr lang="en-US" dirty="0" smtClean="0"/>
              <a:t>Cupcake, Donut, Éclair, </a:t>
            </a:r>
            <a:r>
              <a:rPr lang="en-US" dirty="0" err="1" smtClean="0"/>
              <a:t>Froyo</a:t>
            </a:r>
            <a:r>
              <a:rPr lang="en-US" dirty="0" smtClean="0"/>
              <a:t>, Gingerbread, Honeycomb (Tablet)</a:t>
            </a:r>
          </a:p>
          <a:p>
            <a:pPr marL="742950" lvl="1" indent="-285750">
              <a:buFont typeface="Arial"/>
              <a:buChar char="•"/>
            </a:pPr>
            <a:r>
              <a:rPr lang="en-US" dirty="0" smtClean="0"/>
              <a:t>Ice Cream Sandwich, Jellybean, </a:t>
            </a:r>
            <a:r>
              <a:rPr lang="en-US" dirty="0" err="1" smtClean="0"/>
              <a:t>KitKat</a:t>
            </a:r>
            <a:r>
              <a:rPr lang="en-US" dirty="0" smtClean="0"/>
              <a:t>, Lollipop</a:t>
            </a:r>
          </a:p>
        </p:txBody>
      </p:sp>
      <p:pic>
        <p:nvPicPr>
          <p:cNvPr id="4" name="Picture 7" descr="Image result for pic of operating syste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518" y="837253"/>
            <a:ext cx="3511828" cy="1588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272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2150913" y="6557184"/>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 name="Rectangle 5"/>
          <p:cNvSpPr txBox="1">
            <a:spLocks noChangeArrowheads="1"/>
          </p:cNvSpPr>
          <p:nvPr/>
        </p:nvSpPr>
        <p:spPr>
          <a:xfrm>
            <a:off x="-821337" y="955645"/>
            <a:ext cx="6357937" cy="201184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503972">
              <a:defRPr/>
            </a:pPr>
            <a:r>
              <a:rPr lang="en-US" sz="6000" b="1" dirty="0" smtClean="0">
                <a:solidFill>
                  <a:schemeClr val="tx2"/>
                </a:solidFill>
              </a:rPr>
              <a:t>Computer </a:t>
            </a:r>
          </a:p>
          <a:p>
            <a:pPr defTabSz="503972">
              <a:defRPr/>
            </a:pPr>
            <a:r>
              <a:rPr lang="en-US" sz="6000" b="1" dirty="0" smtClean="0">
                <a:solidFill>
                  <a:schemeClr val="tx2"/>
                </a:solidFill>
              </a:rPr>
              <a:t>Hardware</a:t>
            </a:r>
            <a:endParaRPr lang="en-US" sz="6000" b="1" dirty="0">
              <a:solidFill>
                <a:schemeClr val="tx2"/>
              </a:solidFill>
            </a:endParaRPr>
          </a:p>
        </p:txBody>
      </p:sp>
      <p:pic>
        <p:nvPicPr>
          <p:cNvPr id="4" name="Picture 16" descr="evans5_2_3.jpg                                                 000344FDMacintosh HD                   ABA781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8068" y="195251"/>
            <a:ext cx="4350588" cy="42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23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8856"/>
          <a:stretch/>
        </p:blipFill>
        <p:spPr>
          <a:xfrm>
            <a:off x="830860" y="2038351"/>
            <a:ext cx="7988203" cy="2423160"/>
          </a:xfrm>
          <a:prstGeom prst="rect">
            <a:avLst/>
          </a:prstGeom>
        </p:spPr>
      </p:pic>
      <p:sp>
        <p:nvSpPr>
          <p:cNvPr id="2" name="TextBox 1"/>
          <p:cNvSpPr txBox="1"/>
          <p:nvPr/>
        </p:nvSpPr>
        <p:spPr>
          <a:xfrm>
            <a:off x="118700" y="-47469"/>
            <a:ext cx="7620243" cy="707886"/>
          </a:xfrm>
          <a:prstGeom prst="rect">
            <a:avLst/>
          </a:prstGeom>
          <a:noFill/>
        </p:spPr>
        <p:txBody>
          <a:bodyPr wrap="square" rtlCol="0">
            <a:spAutoFit/>
          </a:bodyPr>
          <a:lstStyle/>
          <a:p>
            <a:pPr algn="ctr"/>
            <a:r>
              <a:rPr lang="en-US" sz="4000" b="1" i="1" dirty="0" smtClean="0">
                <a:solidFill>
                  <a:schemeClr val="tx2"/>
                </a:solidFill>
                <a:effectLst>
                  <a:outerShdw blurRad="50800" dist="38100" dir="2700000" algn="tl" rotWithShape="0">
                    <a:srgbClr val="000000">
                      <a:alpha val="43000"/>
                    </a:srgbClr>
                  </a:outerShdw>
                </a:effectLst>
              </a:rPr>
              <a:t>Types of Computer Connections</a:t>
            </a:r>
          </a:p>
        </p:txBody>
      </p:sp>
      <p:sp>
        <p:nvSpPr>
          <p:cNvPr id="3" name="TextBox 2"/>
          <p:cNvSpPr txBox="1"/>
          <p:nvPr/>
        </p:nvSpPr>
        <p:spPr>
          <a:xfrm>
            <a:off x="480034" y="690251"/>
            <a:ext cx="7444015" cy="1754326"/>
          </a:xfrm>
          <a:prstGeom prst="rect">
            <a:avLst/>
          </a:prstGeom>
          <a:noFill/>
        </p:spPr>
        <p:txBody>
          <a:bodyPr wrap="square" rtlCol="0">
            <a:spAutoFit/>
          </a:bodyPr>
          <a:lstStyle/>
          <a:p>
            <a:pPr marL="285750" indent="-285750">
              <a:buFont typeface="Arial"/>
              <a:buChar char="•"/>
            </a:pPr>
            <a:r>
              <a:rPr lang="en-US" dirty="0" smtClean="0"/>
              <a:t>Display Connections</a:t>
            </a:r>
          </a:p>
          <a:p>
            <a:pPr marL="742950" lvl="1" indent="-285750">
              <a:buFont typeface="Arial"/>
              <a:buChar char="•"/>
            </a:pPr>
            <a:r>
              <a:rPr lang="en-US" dirty="0" smtClean="0"/>
              <a:t>VGA</a:t>
            </a:r>
          </a:p>
          <a:p>
            <a:pPr marL="742950" lvl="1" indent="-285750">
              <a:buFont typeface="Arial"/>
              <a:buChar char="•"/>
            </a:pPr>
            <a:r>
              <a:rPr lang="en-US" dirty="0" smtClean="0"/>
              <a:t>DVI-D (Mini, Micro)</a:t>
            </a:r>
          </a:p>
          <a:p>
            <a:pPr marL="742950" lvl="1" indent="-285750">
              <a:buFont typeface="Arial"/>
              <a:buChar char="•"/>
            </a:pPr>
            <a:r>
              <a:rPr lang="en-US" dirty="0" smtClean="0"/>
              <a:t>HDMI</a:t>
            </a:r>
            <a:r>
              <a:rPr lang="en-US" dirty="0"/>
              <a:t> </a:t>
            </a:r>
            <a:r>
              <a:rPr lang="en-US" dirty="0" smtClean="0"/>
              <a:t>(Full, Mini, Micro)</a:t>
            </a:r>
          </a:p>
          <a:p>
            <a:pPr marL="742950" lvl="1" indent="-285750">
              <a:buFont typeface="Arial"/>
              <a:buChar char="•"/>
            </a:pPr>
            <a:r>
              <a:rPr lang="en-US" dirty="0" err="1" smtClean="0"/>
              <a:t>DisplayPort</a:t>
            </a:r>
            <a:r>
              <a:rPr lang="en-US" dirty="0" smtClean="0"/>
              <a:t> (</a:t>
            </a:r>
            <a:r>
              <a:rPr lang="en-US" dirty="0" err="1" smtClean="0"/>
              <a:t>MiniDP</a:t>
            </a:r>
            <a:r>
              <a:rPr lang="en-US" dirty="0" smtClean="0"/>
              <a:t>)</a:t>
            </a:r>
          </a:p>
          <a:p>
            <a:pPr marL="742950" lvl="1" indent="-285750">
              <a:buFont typeface="Arial"/>
              <a:buChar char="•"/>
            </a:pPr>
            <a:endParaRPr lang="en-US" dirty="0" smtClean="0"/>
          </a:p>
        </p:txBody>
      </p:sp>
      <p:pic>
        <p:nvPicPr>
          <p:cNvPr id="1026" name="Picture 2" descr="Image result for pic of vga conne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135" y="2456478"/>
            <a:ext cx="1308491" cy="614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57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486487" y="4684453"/>
            <a:ext cx="2171028" cy="35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sz="1225"/>
          </a:p>
        </p:txBody>
      </p:sp>
      <p:sp>
        <p:nvSpPr>
          <p:cNvPr id="26629" name="Rectangle 5"/>
          <p:cNvSpPr>
            <a:spLocks noGrp="1" noChangeArrowheads="1"/>
          </p:cNvSpPr>
          <p:nvPr>
            <p:ph type="title"/>
          </p:nvPr>
        </p:nvSpPr>
        <p:spPr>
          <a:xfrm>
            <a:off x="1485037" y="206302"/>
            <a:ext cx="6173928" cy="856530"/>
          </a:xfrm>
        </p:spPr>
        <p:txBody>
          <a:bodyPr>
            <a:normAutofit/>
          </a:bodyPr>
          <a:lstStyle/>
          <a:p>
            <a:pPr defTabSz="342903">
              <a:defRPr/>
            </a:pPr>
            <a:r>
              <a:rPr lang="en-US" sz="3600" b="1" dirty="0">
                <a:solidFill>
                  <a:schemeClr val="tx2"/>
                </a:solidFill>
              </a:rPr>
              <a:t>What are some Input Devices?</a:t>
            </a:r>
          </a:p>
        </p:txBody>
      </p:sp>
      <p:sp>
        <p:nvSpPr>
          <p:cNvPr id="26630" name="Rectangle 6"/>
          <p:cNvSpPr>
            <a:spLocks noGrp="1" noChangeArrowheads="1"/>
          </p:cNvSpPr>
          <p:nvPr>
            <p:ph type="body" sz="half" idx="1"/>
          </p:nvPr>
        </p:nvSpPr>
        <p:spPr>
          <a:xfrm>
            <a:off x="1979728" y="966816"/>
            <a:ext cx="5391925" cy="3504968"/>
          </a:xfrm>
        </p:spPr>
        <p:txBody>
          <a:bodyPr>
            <a:normAutofit/>
          </a:bodyPr>
          <a:lstStyle/>
          <a:p>
            <a:pPr marL="0" indent="0" defTabSz="342903">
              <a:lnSpc>
                <a:spcPct val="90000"/>
              </a:lnSpc>
              <a:spcAft>
                <a:spcPts val="450"/>
              </a:spcAft>
              <a:buClr>
                <a:schemeClr val="accent1">
                  <a:lumMod val="75000"/>
                </a:schemeClr>
              </a:buClr>
              <a:buNone/>
              <a:defRPr/>
            </a:pPr>
            <a:r>
              <a:rPr lang="en-US" sz="1905" dirty="0"/>
              <a:t>Devices used to enter information or instructions into the computer</a:t>
            </a:r>
          </a:p>
          <a:p>
            <a:pPr marL="557216" lvl="1" indent="-214314" defTabSz="342903">
              <a:lnSpc>
                <a:spcPct val="90000"/>
              </a:lnSpc>
              <a:spcAft>
                <a:spcPts val="450"/>
              </a:spcAft>
              <a:buClr>
                <a:schemeClr val="accent1">
                  <a:lumMod val="75000"/>
                </a:schemeClr>
              </a:buClr>
              <a:buFont typeface="Arial"/>
              <a:buChar char="•"/>
              <a:defRPr/>
            </a:pPr>
            <a:r>
              <a:rPr lang="en-US" sz="1633" dirty="0"/>
              <a:t>Keyboard</a:t>
            </a:r>
          </a:p>
          <a:p>
            <a:pPr marL="557216" lvl="1" indent="-214314" defTabSz="342903">
              <a:lnSpc>
                <a:spcPct val="90000"/>
              </a:lnSpc>
              <a:spcAft>
                <a:spcPts val="450"/>
              </a:spcAft>
              <a:buClr>
                <a:schemeClr val="accent1">
                  <a:lumMod val="75000"/>
                </a:schemeClr>
              </a:buClr>
              <a:buFont typeface="Arial"/>
              <a:buChar char="•"/>
              <a:defRPr/>
            </a:pPr>
            <a:r>
              <a:rPr lang="en-US" sz="1633" dirty="0"/>
              <a:t>Mouse/</a:t>
            </a:r>
            <a:br>
              <a:rPr lang="en-US" sz="1633" dirty="0"/>
            </a:br>
            <a:r>
              <a:rPr lang="en-US" sz="1633" dirty="0"/>
              <a:t>pointing device</a:t>
            </a:r>
          </a:p>
          <a:p>
            <a:pPr marL="557216" lvl="1" indent="-214314" defTabSz="342903">
              <a:lnSpc>
                <a:spcPct val="90000"/>
              </a:lnSpc>
              <a:spcAft>
                <a:spcPts val="450"/>
              </a:spcAft>
              <a:buClr>
                <a:schemeClr val="accent1">
                  <a:lumMod val="75000"/>
                </a:schemeClr>
              </a:buClr>
              <a:buFont typeface="Arial"/>
              <a:buChar char="•"/>
              <a:defRPr/>
            </a:pPr>
            <a:r>
              <a:rPr lang="en-US" sz="1633" dirty="0"/>
              <a:t>Stylus</a:t>
            </a:r>
          </a:p>
          <a:p>
            <a:pPr marL="557216" lvl="1" indent="-214314" defTabSz="342903">
              <a:lnSpc>
                <a:spcPct val="90000"/>
              </a:lnSpc>
              <a:spcAft>
                <a:spcPts val="450"/>
              </a:spcAft>
              <a:buClr>
                <a:schemeClr val="accent1">
                  <a:lumMod val="75000"/>
                </a:schemeClr>
              </a:buClr>
              <a:buFont typeface="Arial"/>
              <a:buChar char="•"/>
              <a:defRPr/>
            </a:pPr>
            <a:r>
              <a:rPr lang="en-US" sz="1633" dirty="0"/>
              <a:t>Scanner</a:t>
            </a:r>
          </a:p>
          <a:p>
            <a:pPr marL="557216" lvl="1" indent="-214314" defTabSz="342903">
              <a:lnSpc>
                <a:spcPct val="90000"/>
              </a:lnSpc>
              <a:spcAft>
                <a:spcPts val="450"/>
              </a:spcAft>
              <a:buClr>
                <a:schemeClr val="accent1">
                  <a:lumMod val="75000"/>
                </a:schemeClr>
              </a:buClr>
              <a:buFont typeface="Arial"/>
              <a:buChar char="•"/>
              <a:defRPr/>
            </a:pPr>
            <a:r>
              <a:rPr lang="en-US" sz="1633" dirty="0"/>
              <a:t>Digital camera</a:t>
            </a:r>
          </a:p>
          <a:p>
            <a:pPr marL="557216" lvl="1" indent="-214314" defTabSz="342903">
              <a:lnSpc>
                <a:spcPct val="90000"/>
              </a:lnSpc>
              <a:spcAft>
                <a:spcPts val="450"/>
              </a:spcAft>
              <a:buClr>
                <a:schemeClr val="accent1">
                  <a:lumMod val="75000"/>
                </a:schemeClr>
              </a:buClr>
              <a:buFont typeface="Arial"/>
              <a:buChar char="•"/>
              <a:defRPr/>
            </a:pPr>
            <a:r>
              <a:rPr lang="en-US" sz="1633" dirty="0"/>
              <a:t>Microphone </a:t>
            </a:r>
          </a:p>
          <a:p>
            <a:pPr marL="557216" lvl="1" indent="-214314" defTabSz="342903">
              <a:lnSpc>
                <a:spcPct val="90000"/>
              </a:lnSpc>
              <a:spcAft>
                <a:spcPts val="450"/>
              </a:spcAft>
              <a:buClr>
                <a:schemeClr val="accent1">
                  <a:lumMod val="75000"/>
                </a:schemeClr>
              </a:buClr>
              <a:buFont typeface="Arial"/>
              <a:buChar char="•"/>
              <a:defRPr/>
            </a:pPr>
            <a:endParaRPr lang="en-US" sz="1500" dirty="0"/>
          </a:p>
        </p:txBody>
      </p:sp>
      <p:pic>
        <p:nvPicPr>
          <p:cNvPr id="30725" name="Picture 10" descr="evans5e_ch02_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8910" y="1559258"/>
            <a:ext cx="2424855" cy="232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647681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fade">
                                      <p:cBhvr>
                                        <p:cTn id="7" dur="1000"/>
                                        <p:tgtEl>
                                          <p:spTgt spid="30725"/>
                                        </p:tgtEl>
                                      </p:cBhvr>
                                    </p:animEffect>
                                    <p:anim calcmode="lin" valueType="num">
                                      <p:cBhvr>
                                        <p:cTn id="8" dur="1000" fill="hold"/>
                                        <p:tgtEl>
                                          <p:spTgt spid="30725"/>
                                        </p:tgtEl>
                                        <p:attrNameLst>
                                          <p:attrName>ppt_x</p:attrName>
                                        </p:attrNameLst>
                                      </p:cBhvr>
                                      <p:tavLst>
                                        <p:tav tm="0">
                                          <p:val>
                                            <p:strVal val="#ppt_x"/>
                                          </p:val>
                                        </p:tav>
                                        <p:tav tm="100000">
                                          <p:val>
                                            <p:strVal val="#ppt_x"/>
                                          </p:val>
                                        </p:tav>
                                      </p:tavLst>
                                    </p:anim>
                                    <p:anim calcmode="lin" valueType="num">
                                      <p:cBhvr>
                                        <p:cTn id="9" dur="1000" fill="hold"/>
                                        <p:tgtEl>
                                          <p:spTgt spid="307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6630">
                                            <p:txEl>
                                              <p:pRg st="0" end="0"/>
                                            </p:txEl>
                                          </p:spTgt>
                                        </p:tgtEl>
                                        <p:attrNameLst>
                                          <p:attrName>style.visibility</p:attrName>
                                        </p:attrNameLst>
                                      </p:cBhvr>
                                      <p:to>
                                        <p:strVal val="visible"/>
                                      </p:to>
                                    </p:set>
                                    <p:animEffect transition="in" filter="fade">
                                      <p:cBhvr>
                                        <p:cTn id="14" dur="500"/>
                                        <p:tgtEl>
                                          <p:spTgt spid="2663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26630">
                                            <p:txEl>
                                              <p:pRg st="1" end="1"/>
                                            </p:txEl>
                                          </p:spTgt>
                                        </p:tgtEl>
                                        <p:attrNameLst>
                                          <p:attrName>style.visibility</p:attrName>
                                        </p:attrNameLst>
                                      </p:cBhvr>
                                      <p:to>
                                        <p:strVal val="visible"/>
                                      </p:to>
                                    </p:set>
                                    <p:animEffect transition="in" filter="fade">
                                      <p:cBhvr>
                                        <p:cTn id="19" dur="2000"/>
                                        <p:tgtEl>
                                          <p:spTgt spid="26630">
                                            <p:txEl>
                                              <p:pRg st="1" end="1"/>
                                            </p:txEl>
                                          </p:spTgt>
                                        </p:tgtEl>
                                      </p:cBhvr>
                                    </p:animEffect>
                                    <p:anim calcmode="lin" valueType="num">
                                      <p:cBhvr>
                                        <p:cTn id="20" dur="2000" fill="hold"/>
                                        <p:tgtEl>
                                          <p:spTgt spid="26630">
                                            <p:txEl>
                                              <p:pRg st="1" end="1"/>
                                            </p:txEl>
                                          </p:spTgt>
                                        </p:tgtEl>
                                        <p:attrNameLst>
                                          <p:attrName>ppt_w</p:attrName>
                                        </p:attrNameLst>
                                      </p:cBhvr>
                                      <p:tavLst>
                                        <p:tav tm="0" fmla="#ppt_w*sin(2.5*pi*$)">
                                          <p:val>
                                            <p:fltVal val="0"/>
                                          </p:val>
                                        </p:tav>
                                        <p:tav tm="100000">
                                          <p:val>
                                            <p:fltVal val="1"/>
                                          </p:val>
                                        </p:tav>
                                      </p:tavLst>
                                    </p:anim>
                                    <p:anim calcmode="lin" valueType="num">
                                      <p:cBhvr>
                                        <p:cTn id="21" dur="2000" fill="hold"/>
                                        <p:tgtEl>
                                          <p:spTgt spid="26630">
                                            <p:txEl>
                                              <p:pRg st="1" end="1"/>
                                            </p:txEl>
                                          </p:spTgt>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26630">
                                            <p:txEl>
                                              <p:pRg st="2" end="2"/>
                                            </p:txEl>
                                          </p:spTgt>
                                        </p:tgtEl>
                                        <p:attrNameLst>
                                          <p:attrName>style.visibility</p:attrName>
                                        </p:attrNameLst>
                                      </p:cBhvr>
                                      <p:to>
                                        <p:strVal val="visible"/>
                                      </p:to>
                                    </p:set>
                                    <p:animEffect transition="in" filter="fade">
                                      <p:cBhvr>
                                        <p:cTn id="24" dur="2000"/>
                                        <p:tgtEl>
                                          <p:spTgt spid="26630">
                                            <p:txEl>
                                              <p:pRg st="2" end="2"/>
                                            </p:txEl>
                                          </p:spTgt>
                                        </p:tgtEl>
                                      </p:cBhvr>
                                    </p:animEffect>
                                    <p:anim calcmode="lin" valueType="num">
                                      <p:cBhvr>
                                        <p:cTn id="25" dur="2000" fill="hold"/>
                                        <p:tgtEl>
                                          <p:spTgt spid="26630">
                                            <p:txEl>
                                              <p:pRg st="2" end="2"/>
                                            </p:txEl>
                                          </p:spTgt>
                                        </p:tgtEl>
                                        <p:attrNameLst>
                                          <p:attrName>ppt_w</p:attrName>
                                        </p:attrNameLst>
                                      </p:cBhvr>
                                      <p:tavLst>
                                        <p:tav tm="0" fmla="#ppt_w*sin(2.5*pi*$)">
                                          <p:val>
                                            <p:fltVal val="0"/>
                                          </p:val>
                                        </p:tav>
                                        <p:tav tm="100000">
                                          <p:val>
                                            <p:fltVal val="1"/>
                                          </p:val>
                                        </p:tav>
                                      </p:tavLst>
                                    </p:anim>
                                    <p:anim calcmode="lin" valueType="num">
                                      <p:cBhvr>
                                        <p:cTn id="26" dur="2000" fill="hold"/>
                                        <p:tgtEl>
                                          <p:spTgt spid="26630">
                                            <p:txEl>
                                              <p:pRg st="2" end="2"/>
                                            </p:txEl>
                                          </p:spTgt>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0"/>
                                  </p:stCondLst>
                                  <p:childTnLst>
                                    <p:set>
                                      <p:cBhvr>
                                        <p:cTn id="28" dur="1" fill="hold">
                                          <p:stCondLst>
                                            <p:cond delay="0"/>
                                          </p:stCondLst>
                                        </p:cTn>
                                        <p:tgtEl>
                                          <p:spTgt spid="26630">
                                            <p:txEl>
                                              <p:pRg st="3" end="3"/>
                                            </p:txEl>
                                          </p:spTgt>
                                        </p:tgtEl>
                                        <p:attrNameLst>
                                          <p:attrName>style.visibility</p:attrName>
                                        </p:attrNameLst>
                                      </p:cBhvr>
                                      <p:to>
                                        <p:strVal val="visible"/>
                                      </p:to>
                                    </p:set>
                                    <p:animEffect transition="in" filter="fade">
                                      <p:cBhvr>
                                        <p:cTn id="29" dur="2000"/>
                                        <p:tgtEl>
                                          <p:spTgt spid="26630">
                                            <p:txEl>
                                              <p:pRg st="3" end="3"/>
                                            </p:txEl>
                                          </p:spTgt>
                                        </p:tgtEl>
                                      </p:cBhvr>
                                    </p:animEffect>
                                    <p:anim calcmode="lin" valueType="num">
                                      <p:cBhvr>
                                        <p:cTn id="30" dur="2000" fill="hold"/>
                                        <p:tgtEl>
                                          <p:spTgt spid="26630">
                                            <p:txEl>
                                              <p:pRg st="3" end="3"/>
                                            </p:txEl>
                                          </p:spTgt>
                                        </p:tgtEl>
                                        <p:attrNameLst>
                                          <p:attrName>ppt_w</p:attrName>
                                        </p:attrNameLst>
                                      </p:cBhvr>
                                      <p:tavLst>
                                        <p:tav tm="0" fmla="#ppt_w*sin(2.5*pi*$)">
                                          <p:val>
                                            <p:fltVal val="0"/>
                                          </p:val>
                                        </p:tav>
                                        <p:tav tm="100000">
                                          <p:val>
                                            <p:fltVal val="1"/>
                                          </p:val>
                                        </p:tav>
                                      </p:tavLst>
                                    </p:anim>
                                    <p:anim calcmode="lin" valueType="num">
                                      <p:cBhvr>
                                        <p:cTn id="31" dur="2000" fill="hold"/>
                                        <p:tgtEl>
                                          <p:spTgt spid="26630">
                                            <p:txEl>
                                              <p:pRg st="3" end="3"/>
                                            </p:txEl>
                                          </p:spTgt>
                                        </p:tgtEl>
                                        <p:attrNameLst>
                                          <p:attrName>ppt_h</p:attrName>
                                        </p:attrNameLst>
                                      </p:cBhvr>
                                      <p:tavLst>
                                        <p:tav tm="0">
                                          <p:val>
                                            <p:strVal val="#ppt_h"/>
                                          </p:val>
                                        </p:tav>
                                        <p:tav tm="100000">
                                          <p:val>
                                            <p:strVal val="#ppt_h"/>
                                          </p:val>
                                        </p:tav>
                                      </p:tavLst>
                                    </p:anim>
                                  </p:childTnLst>
                                </p:cTn>
                              </p:par>
                              <p:par>
                                <p:cTn id="32" presetID="45" presetClass="entr" presetSubtype="0" fill="hold" nodeType="withEffect">
                                  <p:stCondLst>
                                    <p:cond delay="0"/>
                                  </p:stCondLst>
                                  <p:childTnLst>
                                    <p:set>
                                      <p:cBhvr>
                                        <p:cTn id="33" dur="1" fill="hold">
                                          <p:stCondLst>
                                            <p:cond delay="0"/>
                                          </p:stCondLst>
                                        </p:cTn>
                                        <p:tgtEl>
                                          <p:spTgt spid="26630">
                                            <p:txEl>
                                              <p:pRg st="4" end="4"/>
                                            </p:txEl>
                                          </p:spTgt>
                                        </p:tgtEl>
                                        <p:attrNameLst>
                                          <p:attrName>style.visibility</p:attrName>
                                        </p:attrNameLst>
                                      </p:cBhvr>
                                      <p:to>
                                        <p:strVal val="visible"/>
                                      </p:to>
                                    </p:set>
                                    <p:animEffect transition="in" filter="fade">
                                      <p:cBhvr>
                                        <p:cTn id="34" dur="2000"/>
                                        <p:tgtEl>
                                          <p:spTgt spid="26630">
                                            <p:txEl>
                                              <p:pRg st="4" end="4"/>
                                            </p:txEl>
                                          </p:spTgt>
                                        </p:tgtEl>
                                      </p:cBhvr>
                                    </p:animEffect>
                                    <p:anim calcmode="lin" valueType="num">
                                      <p:cBhvr>
                                        <p:cTn id="35" dur="2000" fill="hold"/>
                                        <p:tgtEl>
                                          <p:spTgt spid="26630">
                                            <p:txEl>
                                              <p:pRg st="4" end="4"/>
                                            </p:txEl>
                                          </p:spTgt>
                                        </p:tgtEl>
                                        <p:attrNameLst>
                                          <p:attrName>ppt_w</p:attrName>
                                        </p:attrNameLst>
                                      </p:cBhvr>
                                      <p:tavLst>
                                        <p:tav tm="0" fmla="#ppt_w*sin(2.5*pi*$)">
                                          <p:val>
                                            <p:fltVal val="0"/>
                                          </p:val>
                                        </p:tav>
                                        <p:tav tm="100000">
                                          <p:val>
                                            <p:fltVal val="1"/>
                                          </p:val>
                                        </p:tav>
                                      </p:tavLst>
                                    </p:anim>
                                    <p:anim calcmode="lin" valueType="num">
                                      <p:cBhvr>
                                        <p:cTn id="36" dur="2000" fill="hold"/>
                                        <p:tgtEl>
                                          <p:spTgt spid="26630">
                                            <p:txEl>
                                              <p:pRg st="4" end="4"/>
                                            </p:txEl>
                                          </p:spTgt>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26630">
                                            <p:txEl>
                                              <p:pRg st="5" end="5"/>
                                            </p:txEl>
                                          </p:spTgt>
                                        </p:tgtEl>
                                        <p:attrNameLst>
                                          <p:attrName>style.visibility</p:attrName>
                                        </p:attrNameLst>
                                      </p:cBhvr>
                                      <p:to>
                                        <p:strVal val="visible"/>
                                      </p:to>
                                    </p:set>
                                    <p:animEffect transition="in" filter="fade">
                                      <p:cBhvr>
                                        <p:cTn id="39" dur="2000"/>
                                        <p:tgtEl>
                                          <p:spTgt spid="26630">
                                            <p:txEl>
                                              <p:pRg st="5" end="5"/>
                                            </p:txEl>
                                          </p:spTgt>
                                        </p:tgtEl>
                                      </p:cBhvr>
                                    </p:animEffect>
                                    <p:anim calcmode="lin" valueType="num">
                                      <p:cBhvr>
                                        <p:cTn id="40" dur="2000" fill="hold"/>
                                        <p:tgtEl>
                                          <p:spTgt spid="26630">
                                            <p:txEl>
                                              <p:pRg st="5" end="5"/>
                                            </p:txEl>
                                          </p:spTgt>
                                        </p:tgtEl>
                                        <p:attrNameLst>
                                          <p:attrName>ppt_w</p:attrName>
                                        </p:attrNameLst>
                                      </p:cBhvr>
                                      <p:tavLst>
                                        <p:tav tm="0" fmla="#ppt_w*sin(2.5*pi*$)">
                                          <p:val>
                                            <p:fltVal val="0"/>
                                          </p:val>
                                        </p:tav>
                                        <p:tav tm="100000">
                                          <p:val>
                                            <p:fltVal val="1"/>
                                          </p:val>
                                        </p:tav>
                                      </p:tavLst>
                                    </p:anim>
                                    <p:anim calcmode="lin" valueType="num">
                                      <p:cBhvr>
                                        <p:cTn id="41" dur="2000" fill="hold"/>
                                        <p:tgtEl>
                                          <p:spTgt spid="26630">
                                            <p:txEl>
                                              <p:pRg st="5" end="5"/>
                                            </p:txEl>
                                          </p:spTgt>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26630">
                                            <p:txEl>
                                              <p:pRg st="6" end="6"/>
                                            </p:txEl>
                                          </p:spTgt>
                                        </p:tgtEl>
                                        <p:attrNameLst>
                                          <p:attrName>style.visibility</p:attrName>
                                        </p:attrNameLst>
                                      </p:cBhvr>
                                      <p:to>
                                        <p:strVal val="visible"/>
                                      </p:to>
                                    </p:set>
                                    <p:animEffect transition="in" filter="fade">
                                      <p:cBhvr>
                                        <p:cTn id="44" dur="2000"/>
                                        <p:tgtEl>
                                          <p:spTgt spid="26630">
                                            <p:txEl>
                                              <p:pRg st="6" end="6"/>
                                            </p:txEl>
                                          </p:spTgt>
                                        </p:tgtEl>
                                      </p:cBhvr>
                                    </p:animEffect>
                                    <p:anim calcmode="lin" valueType="num">
                                      <p:cBhvr>
                                        <p:cTn id="45" dur="2000" fill="hold"/>
                                        <p:tgtEl>
                                          <p:spTgt spid="26630">
                                            <p:txEl>
                                              <p:pRg st="6" end="6"/>
                                            </p:txEl>
                                          </p:spTgt>
                                        </p:tgtEl>
                                        <p:attrNameLst>
                                          <p:attrName>ppt_w</p:attrName>
                                        </p:attrNameLst>
                                      </p:cBhvr>
                                      <p:tavLst>
                                        <p:tav tm="0" fmla="#ppt_w*sin(2.5*pi*$)">
                                          <p:val>
                                            <p:fltVal val="0"/>
                                          </p:val>
                                        </p:tav>
                                        <p:tav tm="100000">
                                          <p:val>
                                            <p:fltVal val="1"/>
                                          </p:val>
                                        </p:tav>
                                      </p:tavLst>
                                    </p:anim>
                                    <p:anim calcmode="lin" valueType="num">
                                      <p:cBhvr>
                                        <p:cTn id="46" dur="2000" fill="hold"/>
                                        <p:tgtEl>
                                          <p:spTgt spid="26630">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4"/>
          <p:cNvSpPr>
            <a:spLocks noGrp="1" noChangeArrowheads="1"/>
          </p:cNvSpPr>
          <p:nvPr>
            <p:ph type="title"/>
          </p:nvPr>
        </p:nvSpPr>
        <p:spPr>
          <a:xfrm>
            <a:off x="335756" y="-588962"/>
            <a:ext cx="8494713" cy="2184400"/>
          </a:xfrm>
        </p:spPr>
        <p:txBody>
          <a:bodyPr/>
          <a:lstStyle/>
          <a:p>
            <a:pPr defTabSz="503972" fontAlgn="auto">
              <a:spcAft>
                <a:spcPts val="0"/>
              </a:spcAft>
              <a:defRPr/>
            </a:pPr>
            <a:r>
              <a:rPr lang="en-US" sz="4409" b="1" dirty="0">
                <a:solidFill>
                  <a:schemeClr val="tx2"/>
                </a:solidFill>
              </a:rPr>
              <a:t>Specialty Keyboards</a:t>
            </a:r>
          </a:p>
        </p:txBody>
      </p:sp>
      <p:sp>
        <p:nvSpPr>
          <p:cNvPr id="4" name="Rectangle 5"/>
          <p:cNvSpPr txBox="1">
            <a:spLocks noChangeArrowheads="1"/>
          </p:cNvSpPr>
          <p:nvPr/>
        </p:nvSpPr>
        <p:spPr>
          <a:xfrm>
            <a:off x="335756" y="1135063"/>
            <a:ext cx="3500438" cy="32512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lnSpc>
                <a:spcPct val="90000"/>
              </a:lnSpc>
              <a:spcAft>
                <a:spcPts val="661"/>
              </a:spcAft>
              <a:buClr>
                <a:schemeClr val="accent1">
                  <a:lumMod val="75000"/>
                </a:schemeClr>
              </a:buClr>
              <a:defRPr/>
            </a:pPr>
            <a:r>
              <a:rPr lang="en-US" sz="2646" smtClean="0"/>
              <a:t>Notebook keyboard</a:t>
            </a:r>
          </a:p>
          <a:p>
            <a:pPr marL="314982" indent="-314982" defTabSz="503972">
              <a:lnSpc>
                <a:spcPct val="90000"/>
              </a:lnSpc>
              <a:spcAft>
                <a:spcPts val="661"/>
              </a:spcAft>
              <a:buClr>
                <a:schemeClr val="accent1">
                  <a:lumMod val="75000"/>
                </a:schemeClr>
              </a:buClr>
              <a:defRPr/>
            </a:pPr>
            <a:r>
              <a:rPr lang="en-US" sz="2646" smtClean="0"/>
              <a:t>PDA stylus</a:t>
            </a:r>
          </a:p>
          <a:p>
            <a:pPr marL="314982" indent="-314982" defTabSz="503972">
              <a:lnSpc>
                <a:spcPct val="90000"/>
              </a:lnSpc>
              <a:spcAft>
                <a:spcPts val="661"/>
              </a:spcAft>
              <a:buClr>
                <a:schemeClr val="accent1">
                  <a:lumMod val="75000"/>
                </a:schemeClr>
              </a:buClr>
              <a:defRPr/>
            </a:pPr>
            <a:r>
              <a:rPr lang="en-US" sz="2646" smtClean="0"/>
              <a:t>Tablet PCs</a:t>
            </a:r>
          </a:p>
          <a:p>
            <a:pPr marL="314982" indent="-314982" defTabSz="503972">
              <a:lnSpc>
                <a:spcPct val="90000"/>
              </a:lnSpc>
              <a:spcAft>
                <a:spcPts val="661"/>
              </a:spcAft>
              <a:buClr>
                <a:schemeClr val="accent1">
                  <a:lumMod val="75000"/>
                </a:schemeClr>
              </a:buClr>
              <a:defRPr/>
            </a:pPr>
            <a:r>
              <a:rPr lang="en-US" sz="2646" smtClean="0"/>
              <a:t>Wireless keyboard</a:t>
            </a:r>
            <a:endParaRPr lang="en-US" sz="2646" dirty="0"/>
          </a:p>
        </p:txBody>
      </p:sp>
      <p:pic>
        <p:nvPicPr>
          <p:cNvPr id="5" name="Picture 10" descr="evans4_2_6.jpg                                                 00030BC2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2" y="989162"/>
            <a:ext cx="3954148" cy="35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37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486487" y="4684453"/>
            <a:ext cx="2171028" cy="35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sz="1225"/>
          </a:p>
        </p:txBody>
      </p:sp>
      <p:sp>
        <p:nvSpPr>
          <p:cNvPr id="26629" name="Rectangle 5"/>
          <p:cNvSpPr>
            <a:spLocks noGrp="1" noChangeArrowheads="1"/>
          </p:cNvSpPr>
          <p:nvPr>
            <p:ph type="title"/>
          </p:nvPr>
        </p:nvSpPr>
        <p:spPr>
          <a:xfrm>
            <a:off x="806839" y="65929"/>
            <a:ext cx="6173928" cy="856530"/>
          </a:xfrm>
        </p:spPr>
        <p:txBody>
          <a:bodyPr>
            <a:normAutofit/>
          </a:bodyPr>
          <a:lstStyle/>
          <a:p>
            <a:pPr defTabSz="342903">
              <a:defRPr/>
            </a:pPr>
            <a:r>
              <a:rPr lang="en-US" sz="3600" b="1" dirty="0">
                <a:solidFill>
                  <a:schemeClr val="tx2"/>
                </a:solidFill>
              </a:rPr>
              <a:t>Other Input Devices</a:t>
            </a:r>
            <a:endParaRPr lang="en-US" sz="3200" b="1" dirty="0">
              <a:solidFill>
                <a:schemeClr val="tx2"/>
              </a:solidFill>
            </a:endParaRPr>
          </a:p>
        </p:txBody>
      </p:sp>
      <p:sp>
        <p:nvSpPr>
          <p:cNvPr id="2" name="Rectangle 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2"/>
          <p:cNvSpPr>
            <a:spLocks noChangeArrowheads="1"/>
          </p:cNvSpPr>
          <p:nvPr/>
        </p:nvSpPr>
        <p:spPr bwMode="auto">
          <a:xfrm>
            <a:off x="3390565" y="5579990"/>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11" name="Rectangle 4"/>
          <p:cNvSpPr>
            <a:spLocks noGrp="1" noChangeArrowheads="1"/>
          </p:cNvSpPr>
          <p:nvPr>
            <p:ph type="body" idx="1"/>
          </p:nvPr>
        </p:nvSpPr>
        <p:spPr>
          <a:xfrm>
            <a:off x="344153" y="897253"/>
            <a:ext cx="5291137" cy="3484926"/>
          </a:xfrm>
        </p:spPr>
        <p:txBody>
          <a:bodyPr/>
          <a:lstStyle/>
          <a:p>
            <a:pPr marL="314982" indent="-314982" defTabSz="503972" fontAlgn="auto">
              <a:spcAft>
                <a:spcPts val="661"/>
              </a:spcAft>
              <a:buClr>
                <a:schemeClr val="accent1">
                  <a:lumMod val="75000"/>
                </a:schemeClr>
              </a:buClr>
              <a:buFont typeface="Arial"/>
              <a:buChar char="•"/>
              <a:defRPr/>
            </a:pPr>
            <a:r>
              <a:rPr lang="en-US" sz="2646" dirty="0" smtClean="0"/>
              <a:t>Scanners</a:t>
            </a:r>
          </a:p>
          <a:p>
            <a:pPr marL="818954" lvl="1" indent="-314982" defTabSz="503972" fontAlgn="auto">
              <a:spcAft>
                <a:spcPts val="661"/>
              </a:spcAft>
              <a:buClr>
                <a:schemeClr val="accent1">
                  <a:lumMod val="75000"/>
                </a:schemeClr>
              </a:buClr>
              <a:buFont typeface="Arial"/>
              <a:buChar char="•"/>
              <a:defRPr/>
            </a:pPr>
            <a:r>
              <a:rPr lang="en-US" sz="2205" dirty="0" smtClean="0"/>
              <a:t>Text</a:t>
            </a:r>
          </a:p>
          <a:p>
            <a:pPr marL="818954" lvl="1" indent="-314982" defTabSz="503972" fontAlgn="auto">
              <a:spcAft>
                <a:spcPts val="661"/>
              </a:spcAft>
              <a:buClr>
                <a:schemeClr val="accent1">
                  <a:lumMod val="75000"/>
                </a:schemeClr>
              </a:buClr>
              <a:buFont typeface="Arial"/>
              <a:buChar char="•"/>
              <a:defRPr/>
            </a:pPr>
            <a:r>
              <a:rPr lang="en-US" sz="2205" dirty="0" smtClean="0"/>
              <a:t>Images </a:t>
            </a:r>
          </a:p>
          <a:p>
            <a:pPr marL="314982" indent="-314982" defTabSz="503972" fontAlgn="auto">
              <a:spcAft>
                <a:spcPts val="661"/>
              </a:spcAft>
              <a:buClr>
                <a:schemeClr val="accent1">
                  <a:lumMod val="75000"/>
                </a:schemeClr>
              </a:buClr>
              <a:buFont typeface="Arial"/>
              <a:buChar char="•"/>
              <a:defRPr/>
            </a:pPr>
            <a:r>
              <a:rPr lang="en-US" sz="2646" dirty="0" smtClean="0"/>
              <a:t>Digital cameras</a:t>
            </a:r>
          </a:p>
          <a:p>
            <a:pPr marL="818954" lvl="1" indent="-314982" defTabSz="503972" fontAlgn="auto">
              <a:spcAft>
                <a:spcPts val="661"/>
              </a:spcAft>
              <a:buClr>
                <a:schemeClr val="accent1">
                  <a:lumMod val="75000"/>
                </a:schemeClr>
              </a:buClr>
              <a:buFont typeface="Arial"/>
              <a:buChar char="•"/>
              <a:defRPr/>
            </a:pPr>
            <a:r>
              <a:rPr lang="en-US" sz="2205" dirty="0" smtClean="0"/>
              <a:t>Images </a:t>
            </a:r>
          </a:p>
          <a:p>
            <a:pPr marL="818954" lvl="1" indent="-314982" defTabSz="503972" fontAlgn="auto">
              <a:spcAft>
                <a:spcPts val="661"/>
              </a:spcAft>
              <a:buClr>
                <a:schemeClr val="accent1">
                  <a:lumMod val="75000"/>
                </a:schemeClr>
              </a:buClr>
              <a:buFont typeface="Arial"/>
              <a:buChar char="•"/>
              <a:defRPr/>
            </a:pPr>
            <a:r>
              <a:rPr lang="en-US" sz="2205" dirty="0" smtClean="0"/>
              <a:t>Video </a:t>
            </a:r>
            <a:endParaRPr lang="en-US" sz="2646" dirty="0"/>
          </a:p>
        </p:txBody>
      </p:sp>
      <p:pic>
        <p:nvPicPr>
          <p:cNvPr id="12"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477" y="2678481"/>
            <a:ext cx="1958975"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0428" y="2521345"/>
            <a:ext cx="2379662"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9155" y="414068"/>
            <a:ext cx="1760694" cy="157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5" name="Rectangle 8"/>
          <p:cNvSpPr>
            <a:spLocks noChangeArrowheads="1"/>
          </p:cNvSpPr>
          <p:nvPr/>
        </p:nvSpPr>
        <p:spPr bwMode="auto">
          <a:xfrm>
            <a:off x="5210059" y="1259682"/>
            <a:ext cx="1257300" cy="730250"/>
          </a:xfrm>
          <a:prstGeom prst="rect">
            <a:avLst/>
          </a:prstGeom>
          <a:noFill/>
          <a:ln w="12700">
            <a:noFill/>
            <a:miter lim="800000"/>
            <a:headEnd/>
            <a:tailEnd/>
          </a:ln>
        </p:spPr>
        <p:txBody>
          <a:bodyPr lIns="99746" tIns="48998" rIns="99746" bIns="48998">
            <a:spAutoFit/>
          </a:bodyPr>
          <a:lstStyle/>
          <a:p>
            <a:pPr>
              <a:lnSpc>
                <a:spcPct val="93000"/>
              </a:lnSpc>
              <a:spcBef>
                <a:spcPct val="50000"/>
              </a:spcBef>
              <a:buClr>
                <a:srgbClr val="000000"/>
              </a:buClr>
              <a:buSzPct val="100000"/>
              <a:buFont typeface="Times New Roman" panose="02020603050405020304" pitchFamily="18" charset="0"/>
              <a:buNone/>
              <a:defRPr/>
            </a:pPr>
            <a:r>
              <a:rPr lang="en-US" sz="2205" dirty="0">
                <a:latin typeface="Arial" charset="0"/>
                <a:ea typeface="+mn-ea"/>
                <a:cs typeface="+mn-cs"/>
              </a:rPr>
              <a:t>Flatbed scanner</a:t>
            </a:r>
            <a:r>
              <a:rPr lang="en-US" sz="2205" b="1" dirty="0">
                <a:solidFill>
                  <a:srgbClr val="FBFDDB"/>
                </a:solidFill>
                <a:latin typeface="Arial" charset="0"/>
                <a:ea typeface="+mn-ea"/>
                <a:cs typeface="+mn-cs"/>
              </a:rPr>
              <a:t> </a:t>
            </a:r>
          </a:p>
        </p:txBody>
      </p:sp>
      <p:sp>
        <p:nvSpPr>
          <p:cNvPr id="16" name="Rectangle 9"/>
          <p:cNvSpPr>
            <a:spLocks noChangeArrowheads="1"/>
          </p:cNvSpPr>
          <p:nvPr/>
        </p:nvSpPr>
        <p:spPr bwMode="auto">
          <a:xfrm>
            <a:off x="6581440" y="2133160"/>
            <a:ext cx="2768600" cy="414337"/>
          </a:xfrm>
          <a:prstGeom prst="rect">
            <a:avLst/>
          </a:prstGeom>
          <a:noFill/>
          <a:ln w="12700">
            <a:noFill/>
            <a:miter lim="800000"/>
            <a:headEnd/>
            <a:tailEnd/>
          </a:ln>
        </p:spPr>
        <p:txBody>
          <a:bodyPr lIns="99746" tIns="48998" rIns="99746" bIns="48998">
            <a:spAutoFit/>
          </a:bodyPr>
          <a:lstStyle/>
          <a:p>
            <a:pPr>
              <a:lnSpc>
                <a:spcPct val="93000"/>
              </a:lnSpc>
              <a:spcBef>
                <a:spcPct val="50000"/>
              </a:spcBef>
              <a:buClr>
                <a:srgbClr val="000000"/>
              </a:buClr>
              <a:buSzPct val="100000"/>
              <a:buFont typeface="Times New Roman" panose="02020603050405020304" pitchFamily="18" charset="0"/>
              <a:buNone/>
              <a:defRPr/>
            </a:pPr>
            <a:r>
              <a:rPr lang="en-US" sz="2205" dirty="0">
                <a:latin typeface="Arial" charset="0"/>
                <a:ea typeface="+mn-ea"/>
                <a:cs typeface="+mn-cs"/>
              </a:rPr>
              <a:t>Handheld</a:t>
            </a:r>
            <a:r>
              <a:rPr lang="en-US" sz="2205" b="1" dirty="0">
                <a:solidFill>
                  <a:srgbClr val="FBFDDB"/>
                </a:solidFill>
                <a:latin typeface="Arial" charset="0"/>
                <a:ea typeface="+mn-ea"/>
                <a:cs typeface="+mn-cs"/>
              </a:rPr>
              <a:t> </a:t>
            </a:r>
            <a:r>
              <a:rPr lang="en-US" sz="2205" dirty="0">
                <a:latin typeface="Arial" charset="0"/>
                <a:ea typeface="+mn-ea"/>
                <a:cs typeface="+mn-cs"/>
              </a:rPr>
              <a:t>scanner</a:t>
            </a:r>
          </a:p>
        </p:txBody>
      </p:sp>
      <p:sp>
        <p:nvSpPr>
          <p:cNvPr id="17" name="Rectangle 10"/>
          <p:cNvSpPr>
            <a:spLocks noChangeArrowheads="1"/>
          </p:cNvSpPr>
          <p:nvPr/>
        </p:nvSpPr>
        <p:spPr bwMode="auto">
          <a:xfrm>
            <a:off x="3430428" y="4084707"/>
            <a:ext cx="2516187" cy="414338"/>
          </a:xfrm>
          <a:prstGeom prst="rect">
            <a:avLst/>
          </a:prstGeom>
          <a:noFill/>
          <a:ln w="12700">
            <a:noFill/>
            <a:miter lim="800000"/>
            <a:headEnd/>
            <a:tailEnd/>
          </a:ln>
        </p:spPr>
        <p:txBody>
          <a:bodyPr lIns="99746" tIns="48998" rIns="99746" bIns="48998">
            <a:spAutoFit/>
          </a:bodyPr>
          <a:lstStyle/>
          <a:p>
            <a:pPr>
              <a:lnSpc>
                <a:spcPct val="93000"/>
              </a:lnSpc>
              <a:spcBef>
                <a:spcPct val="50000"/>
              </a:spcBef>
              <a:buClr>
                <a:srgbClr val="000000"/>
              </a:buClr>
              <a:buSzPct val="100000"/>
              <a:buFont typeface="Times New Roman" panose="02020603050405020304" pitchFamily="18" charset="0"/>
              <a:buNone/>
              <a:defRPr/>
            </a:pPr>
            <a:r>
              <a:rPr lang="en-US" sz="2205" dirty="0">
                <a:latin typeface="Arial" charset="0"/>
                <a:ea typeface="+mn-ea"/>
                <a:cs typeface="+mn-cs"/>
              </a:rPr>
              <a:t>Digital camera</a:t>
            </a:r>
            <a:r>
              <a:rPr lang="en-US" sz="2205" b="1" dirty="0">
                <a:solidFill>
                  <a:srgbClr val="FBFDDB"/>
                </a:solidFill>
                <a:latin typeface="Arial" charset="0"/>
                <a:ea typeface="+mn-ea"/>
                <a:cs typeface="+mn-cs"/>
              </a:rPr>
              <a:t>  </a:t>
            </a:r>
          </a:p>
        </p:txBody>
      </p:sp>
      <p:sp>
        <p:nvSpPr>
          <p:cNvPr id="18" name="Rectangle 11"/>
          <p:cNvSpPr>
            <a:spLocks noChangeArrowheads="1"/>
          </p:cNvSpPr>
          <p:nvPr/>
        </p:nvSpPr>
        <p:spPr bwMode="auto">
          <a:xfrm>
            <a:off x="6781887" y="4343769"/>
            <a:ext cx="2517775" cy="415925"/>
          </a:xfrm>
          <a:prstGeom prst="rect">
            <a:avLst/>
          </a:prstGeom>
          <a:noFill/>
          <a:ln w="12700">
            <a:noFill/>
            <a:miter lim="800000"/>
            <a:headEnd/>
            <a:tailEnd/>
          </a:ln>
        </p:spPr>
        <p:txBody>
          <a:bodyPr lIns="99746" tIns="48998" rIns="99746" bIns="48998">
            <a:spAutoFit/>
          </a:bodyPr>
          <a:lstStyle/>
          <a:p>
            <a:pPr>
              <a:lnSpc>
                <a:spcPct val="93000"/>
              </a:lnSpc>
              <a:spcBef>
                <a:spcPct val="50000"/>
              </a:spcBef>
              <a:buClr>
                <a:srgbClr val="000000"/>
              </a:buClr>
              <a:buSzPct val="100000"/>
              <a:buFont typeface="Times New Roman" panose="02020603050405020304" pitchFamily="18" charset="0"/>
              <a:buNone/>
              <a:defRPr/>
            </a:pPr>
            <a:r>
              <a:rPr lang="en-US" sz="2205" dirty="0">
                <a:latin typeface="Arial" charset="0"/>
                <a:ea typeface="+mn-ea"/>
                <a:cs typeface="+mn-cs"/>
              </a:rPr>
              <a:t>Camcorder</a:t>
            </a:r>
            <a:r>
              <a:rPr lang="en-US" sz="2205" b="1" dirty="0">
                <a:solidFill>
                  <a:srgbClr val="FBFDDB"/>
                </a:solidFill>
                <a:latin typeface="Arial" charset="0"/>
                <a:ea typeface="+mn-ea"/>
                <a:cs typeface="+mn-cs"/>
              </a:rPr>
              <a:t>  </a:t>
            </a:r>
          </a:p>
        </p:txBody>
      </p:sp>
      <p:pic>
        <p:nvPicPr>
          <p:cNvPr id="19" name="Picture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2053" y="947665"/>
            <a:ext cx="26035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60724000"/>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486487" y="4684453"/>
            <a:ext cx="2171028" cy="35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sz="1225"/>
          </a:p>
        </p:txBody>
      </p:sp>
      <p:sp>
        <p:nvSpPr>
          <p:cNvPr id="26629" name="Rectangle 5"/>
          <p:cNvSpPr>
            <a:spLocks noGrp="1" noChangeArrowheads="1"/>
          </p:cNvSpPr>
          <p:nvPr>
            <p:ph type="title"/>
          </p:nvPr>
        </p:nvSpPr>
        <p:spPr>
          <a:xfrm>
            <a:off x="1503705" y="76108"/>
            <a:ext cx="6173928" cy="856530"/>
          </a:xfrm>
        </p:spPr>
        <p:txBody>
          <a:bodyPr/>
          <a:lstStyle/>
          <a:p>
            <a:pPr defTabSz="342903">
              <a:defRPr/>
            </a:pPr>
            <a:r>
              <a:rPr lang="en-US" sz="3200" b="1" dirty="0" smtClean="0">
                <a:solidFill>
                  <a:schemeClr val="tx2"/>
                </a:solidFill>
              </a:rPr>
              <a:t>What are some Output Devices?</a:t>
            </a:r>
            <a:endParaRPr lang="en-US" sz="3000" b="1" dirty="0">
              <a:solidFill>
                <a:schemeClr val="tx2"/>
              </a:solidFill>
            </a:endParaRPr>
          </a:p>
        </p:txBody>
      </p:sp>
      <p:sp>
        <p:nvSpPr>
          <p:cNvPr id="2" name="Rectangle 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2"/>
          <p:cNvSpPr>
            <a:spLocks noChangeArrowheads="1"/>
          </p:cNvSpPr>
          <p:nvPr/>
        </p:nvSpPr>
        <p:spPr bwMode="auto">
          <a:xfrm>
            <a:off x="3390565" y="5579990"/>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20" name="Rectangle 4"/>
          <p:cNvSpPr>
            <a:spLocks noChangeArrowheads="1"/>
          </p:cNvSpPr>
          <p:nvPr/>
        </p:nvSpPr>
        <p:spPr bwMode="auto">
          <a:xfrm>
            <a:off x="1682559" y="4880851"/>
            <a:ext cx="2608119" cy="39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21" name="Rectangle 6"/>
          <p:cNvSpPr>
            <a:spLocks noGrp="1" noChangeArrowheads="1"/>
          </p:cNvSpPr>
          <p:nvPr>
            <p:ph type="body" sz="half" idx="1"/>
          </p:nvPr>
        </p:nvSpPr>
        <p:spPr>
          <a:xfrm>
            <a:off x="1" y="932640"/>
            <a:ext cx="4796286" cy="3641300"/>
          </a:xfrm>
        </p:spPr>
        <p:txBody>
          <a:bodyPr>
            <a:noAutofit/>
          </a:bodyPr>
          <a:lstStyle/>
          <a:p>
            <a:pPr marL="314982" indent="-314982" defTabSz="503972" fontAlgn="auto">
              <a:spcAft>
                <a:spcPts val="661"/>
              </a:spcAft>
              <a:buClr>
                <a:schemeClr val="accent1">
                  <a:lumMod val="75000"/>
                </a:schemeClr>
              </a:buClr>
              <a:buFont typeface="Arial"/>
              <a:buChar char="•"/>
              <a:defRPr/>
            </a:pPr>
            <a:r>
              <a:rPr lang="en-US" sz="2400" dirty="0" smtClean="0">
                <a:latin typeface="Helvetica" pitchFamily="34" charset="0"/>
              </a:rPr>
              <a:t>Send processed data out of the computer</a:t>
            </a:r>
          </a:p>
          <a:p>
            <a:pPr marL="818954" lvl="1" indent="-314982" defTabSz="503972" fontAlgn="auto">
              <a:spcAft>
                <a:spcPts val="661"/>
              </a:spcAft>
              <a:buClr>
                <a:schemeClr val="accent1">
                  <a:lumMod val="75000"/>
                </a:schemeClr>
              </a:buClr>
              <a:buFont typeface="Arial"/>
              <a:buChar char="•"/>
              <a:defRPr/>
            </a:pPr>
            <a:r>
              <a:rPr lang="en-US" sz="2000" dirty="0" smtClean="0"/>
              <a:t>Monitors</a:t>
            </a:r>
          </a:p>
          <a:p>
            <a:pPr marL="818954" lvl="1" indent="-314982" defTabSz="503972" fontAlgn="auto">
              <a:spcAft>
                <a:spcPts val="661"/>
              </a:spcAft>
              <a:buClr>
                <a:schemeClr val="accent1">
                  <a:lumMod val="75000"/>
                </a:schemeClr>
              </a:buClr>
              <a:buFont typeface="Arial"/>
              <a:buChar char="•"/>
              <a:defRPr/>
            </a:pPr>
            <a:r>
              <a:rPr lang="en-US" sz="2000" dirty="0" smtClean="0"/>
              <a:t>Printers</a:t>
            </a:r>
          </a:p>
          <a:p>
            <a:pPr marL="314982" indent="-314982" defTabSz="503972" fontAlgn="auto">
              <a:spcAft>
                <a:spcPts val="661"/>
              </a:spcAft>
              <a:buClr>
                <a:schemeClr val="accent1">
                  <a:lumMod val="75000"/>
                </a:schemeClr>
              </a:buClr>
              <a:buFont typeface="Arial"/>
              <a:buChar char="•"/>
              <a:defRPr/>
            </a:pPr>
            <a:r>
              <a:rPr lang="en-US" sz="2400" dirty="0" smtClean="0"/>
              <a:t>Output devices make:</a:t>
            </a:r>
          </a:p>
          <a:p>
            <a:pPr marL="818954" lvl="1" indent="-314982" defTabSz="503972" fontAlgn="auto">
              <a:spcAft>
                <a:spcPts val="661"/>
              </a:spcAft>
              <a:buClr>
                <a:schemeClr val="accent1">
                  <a:lumMod val="75000"/>
                </a:schemeClr>
              </a:buClr>
              <a:buFont typeface="Arial"/>
              <a:buChar char="•"/>
              <a:defRPr/>
            </a:pPr>
            <a:r>
              <a:rPr lang="en-US" sz="2000" dirty="0" smtClean="0"/>
              <a:t>Soft copies (video, sounds, control signals)</a:t>
            </a:r>
          </a:p>
          <a:p>
            <a:pPr marL="818954" lvl="1" indent="-314982" defTabSz="503972" fontAlgn="auto">
              <a:spcAft>
                <a:spcPts val="661"/>
              </a:spcAft>
              <a:buClr>
                <a:schemeClr val="accent1">
                  <a:lumMod val="75000"/>
                </a:schemeClr>
              </a:buClr>
              <a:buFont typeface="Arial"/>
              <a:buChar char="•"/>
              <a:defRPr/>
            </a:pPr>
            <a:r>
              <a:rPr lang="en-US" sz="2000" dirty="0" smtClean="0"/>
              <a:t>Hard copies (print)</a:t>
            </a:r>
          </a:p>
        </p:txBody>
      </p:sp>
      <p:pic>
        <p:nvPicPr>
          <p:cNvPr id="22" name="Picture 8" descr="Image result for pics of output devices of 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002" y="1062832"/>
            <a:ext cx="3918666" cy="29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839767"/>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down)">
                                      <p:cBhvr>
                                        <p:cTn id="12" dur="500"/>
                                        <p:tgtEl>
                                          <p:spTgt spid="21">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xEl>
                                              <p:pRg st="1" end="1"/>
                                            </p:txEl>
                                          </p:spTgt>
                                        </p:tgtEl>
                                        <p:attrNameLst>
                                          <p:attrName>style.visibility</p:attrName>
                                        </p:attrNameLst>
                                      </p:cBhvr>
                                      <p:to>
                                        <p:strVal val="visible"/>
                                      </p:to>
                                    </p:set>
                                    <p:animEffect transition="in" filter="wipe(down)">
                                      <p:cBhvr>
                                        <p:cTn id="15" dur="500"/>
                                        <p:tgtEl>
                                          <p:spTgt spid="21">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1">
                                            <p:txEl>
                                              <p:pRg st="2" end="2"/>
                                            </p:txEl>
                                          </p:spTgt>
                                        </p:tgtEl>
                                        <p:attrNameLst>
                                          <p:attrName>style.visibility</p:attrName>
                                        </p:attrNameLst>
                                      </p:cBhvr>
                                      <p:to>
                                        <p:strVal val="visible"/>
                                      </p:to>
                                    </p:set>
                                    <p:animEffect transition="in" filter="wipe(down)">
                                      <p:cBhvr>
                                        <p:cTn id="18" dur="500"/>
                                        <p:tgtEl>
                                          <p:spTgt spid="2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1">
                                            <p:txEl>
                                              <p:pRg st="3" end="3"/>
                                            </p:txEl>
                                          </p:spTgt>
                                        </p:tgtEl>
                                        <p:attrNameLst>
                                          <p:attrName>style.visibility</p:attrName>
                                        </p:attrNameLst>
                                      </p:cBhvr>
                                      <p:to>
                                        <p:strVal val="visible"/>
                                      </p:to>
                                    </p:set>
                                    <p:animEffect transition="in" filter="wipe(down)">
                                      <p:cBhvr>
                                        <p:cTn id="23" dur="500"/>
                                        <p:tgtEl>
                                          <p:spTgt spid="21">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xEl>
                                              <p:pRg st="4" end="4"/>
                                            </p:txEl>
                                          </p:spTgt>
                                        </p:tgtEl>
                                        <p:attrNameLst>
                                          <p:attrName>style.visibility</p:attrName>
                                        </p:attrNameLst>
                                      </p:cBhvr>
                                      <p:to>
                                        <p:strVal val="visible"/>
                                      </p:to>
                                    </p:set>
                                    <p:animEffect transition="in" filter="wipe(down)">
                                      <p:cBhvr>
                                        <p:cTn id="26" dur="500"/>
                                        <p:tgtEl>
                                          <p:spTgt spid="21">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1">
                                            <p:txEl>
                                              <p:pRg st="5" end="5"/>
                                            </p:txEl>
                                          </p:spTgt>
                                        </p:tgtEl>
                                        <p:attrNameLst>
                                          <p:attrName>style.visibility</p:attrName>
                                        </p:attrNameLst>
                                      </p:cBhvr>
                                      <p:to>
                                        <p:strVal val="visible"/>
                                      </p:to>
                                    </p:set>
                                    <p:animEffect transition="in" filter="wipe(down)">
                                      <p:cBhvr>
                                        <p:cTn id="29"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486487" y="4684453"/>
            <a:ext cx="2171028" cy="35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sz="1225"/>
          </a:p>
        </p:txBody>
      </p:sp>
      <p:sp>
        <p:nvSpPr>
          <p:cNvPr id="26629" name="Rectangle 5"/>
          <p:cNvSpPr>
            <a:spLocks noGrp="1" noChangeArrowheads="1"/>
          </p:cNvSpPr>
          <p:nvPr>
            <p:ph type="title"/>
          </p:nvPr>
        </p:nvSpPr>
        <p:spPr>
          <a:xfrm>
            <a:off x="1548660" y="130330"/>
            <a:ext cx="6173928" cy="560831"/>
          </a:xfrm>
        </p:spPr>
        <p:txBody>
          <a:bodyPr>
            <a:normAutofit fontScale="90000"/>
          </a:bodyPr>
          <a:lstStyle/>
          <a:p>
            <a:pPr defTabSz="342903">
              <a:defRPr/>
            </a:pPr>
            <a:r>
              <a:rPr lang="en-US" sz="4000" b="1" dirty="0" smtClean="0">
                <a:solidFill>
                  <a:schemeClr val="tx2"/>
                </a:solidFill>
              </a:rPr>
              <a:t>The System Unit</a:t>
            </a:r>
            <a:endParaRPr lang="en-US" sz="3600" b="1" dirty="0">
              <a:solidFill>
                <a:schemeClr val="tx2"/>
              </a:solidFill>
            </a:endParaRPr>
          </a:p>
        </p:txBody>
      </p:sp>
      <p:sp>
        <p:nvSpPr>
          <p:cNvPr id="2" name="Rectangle 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2"/>
          <p:cNvSpPr>
            <a:spLocks noChangeArrowheads="1"/>
          </p:cNvSpPr>
          <p:nvPr/>
        </p:nvSpPr>
        <p:spPr bwMode="auto">
          <a:xfrm>
            <a:off x="3390565" y="5579990"/>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20" name="Rectangle 4"/>
          <p:cNvSpPr>
            <a:spLocks noChangeArrowheads="1"/>
          </p:cNvSpPr>
          <p:nvPr/>
        </p:nvSpPr>
        <p:spPr bwMode="auto">
          <a:xfrm>
            <a:off x="1682559" y="4880851"/>
            <a:ext cx="2608119" cy="39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11" name="Rectangle 7"/>
          <p:cNvSpPr>
            <a:spLocks noGrp="1" noChangeArrowheads="1"/>
          </p:cNvSpPr>
          <p:nvPr>
            <p:ph type="body" sz="half" idx="1"/>
          </p:nvPr>
        </p:nvSpPr>
        <p:spPr>
          <a:xfrm>
            <a:off x="448573" y="691161"/>
            <a:ext cx="6825442" cy="4469592"/>
          </a:xfrm>
        </p:spPr>
        <p:txBody>
          <a:bodyPr/>
          <a:lstStyle/>
          <a:p>
            <a:pPr marL="314982" indent="-314982" defTabSz="503972" fontAlgn="auto">
              <a:spcAft>
                <a:spcPts val="661"/>
              </a:spcAft>
              <a:buClr>
                <a:schemeClr val="accent1">
                  <a:lumMod val="75000"/>
                </a:schemeClr>
              </a:buClr>
              <a:buFont typeface="Arial"/>
              <a:buChar char="•"/>
              <a:defRPr/>
            </a:pPr>
            <a:r>
              <a:rPr lang="en-US" sz="2646" dirty="0" smtClean="0">
                <a:latin typeface="Helvetica" pitchFamily="34" charset="0"/>
              </a:rPr>
              <a:t>Box that contains the central electronic components of the computer</a:t>
            </a:r>
            <a:r>
              <a:rPr lang="en-US" sz="2646" dirty="0" smtClean="0"/>
              <a:t>:</a:t>
            </a:r>
          </a:p>
          <a:p>
            <a:pPr marL="818954" lvl="1" indent="-314982" defTabSz="503972" fontAlgn="auto">
              <a:spcAft>
                <a:spcPts val="661"/>
              </a:spcAft>
              <a:buClr>
                <a:schemeClr val="accent1">
                  <a:lumMod val="75000"/>
                </a:schemeClr>
              </a:buClr>
              <a:buFont typeface="Arial"/>
              <a:buChar char="•"/>
              <a:defRPr/>
            </a:pPr>
            <a:r>
              <a:rPr lang="en-US" sz="2800" dirty="0" smtClean="0"/>
              <a:t>CPU/RAM/</a:t>
            </a:r>
            <a:br>
              <a:rPr lang="en-US" sz="2800" dirty="0" smtClean="0"/>
            </a:br>
            <a:r>
              <a:rPr lang="en-US" sz="2800" dirty="0" smtClean="0"/>
              <a:t>motherboard</a:t>
            </a:r>
          </a:p>
          <a:p>
            <a:pPr marL="818954" lvl="1" indent="-314982" defTabSz="503972" fontAlgn="auto">
              <a:spcAft>
                <a:spcPts val="661"/>
              </a:spcAft>
              <a:buClr>
                <a:schemeClr val="accent1">
                  <a:lumMod val="75000"/>
                </a:schemeClr>
              </a:buClr>
              <a:buFont typeface="Arial"/>
              <a:buChar char="•"/>
              <a:defRPr/>
            </a:pPr>
            <a:r>
              <a:rPr lang="en-US" sz="2800" dirty="0" smtClean="0"/>
              <a:t>Expansion cards</a:t>
            </a:r>
          </a:p>
          <a:p>
            <a:pPr marL="818954" lvl="1" indent="-314982" defTabSz="503972" fontAlgn="auto">
              <a:spcAft>
                <a:spcPts val="661"/>
              </a:spcAft>
              <a:buClr>
                <a:schemeClr val="accent1">
                  <a:lumMod val="75000"/>
                </a:schemeClr>
              </a:buClr>
              <a:buFont typeface="Arial"/>
              <a:buChar char="•"/>
              <a:defRPr/>
            </a:pPr>
            <a:r>
              <a:rPr lang="en-US" sz="2800" dirty="0" smtClean="0"/>
              <a:t>Power supply</a:t>
            </a:r>
          </a:p>
          <a:p>
            <a:pPr marL="818954" lvl="1" indent="-314982" defTabSz="503972" fontAlgn="auto">
              <a:spcAft>
                <a:spcPts val="661"/>
              </a:spcAft>
              <a:buClr>
                <a:schemeClr val="accent1">
                  <a:lumMod val="75000"/>
                </a:schemeClr>
              </a:buClr>
              <a:buFont typeface="Arial"/>
              <a:buChar char="•"/>
              <a:defRPr/>
            </a:pPr>
            <a:r>
              <a:rPr lang="en-US" sz="2800" dirty="0" smtClean="0"/>
              <a:t>Storage devices</a:t>
            </a:r>
          </a:p>
        </p:txBody>
      </p:sp>
      <p:pic>
        <p:nvPicPr>
          <p:cNvPr id="12" name="Picture 9" descr="evans4_2_21.jpg                                                00030BC2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3972" y="1547691"/>
            <a:ext cx="3041086" cy="196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9645" y="2289967"/>
            <a:ext cx="1179286" cy="199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376078"/>
      </p:ext>
    </p:extLst>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486487" y="4684453"/>
            <a:ext cx="2171028" cy="35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sz="1225"/>
          </a:p>
        </p:txBody>
      </p:sp>
      <p:sp>
        <p:nvSpPr>
          <p:cNvPr id="26629" name="Rectangle 5"/>
          <p:cNvSpPr>
            <a:spLocks noGrp="1" noChangeArrowheads="1"/>
          </p:cNvSpPr>
          <p:nvPr>
            <p:ph type="title"/>
          </p:nvPr>
        </p:nvSpPr>
        <p:spPr>
          <a:xfrm>
            <a:off x="1548660" y="130330"/>
            <a:ext cx="6173928" cy="560831"/>
          </a:xfrm>
        </p:spPr>
        <p:txBody>
          <a:bodyPr>
            <a:normAutofit fontScale="90000"/>
          </a:bodyPr>
          <a:lstStyle/>
          <a:p>
            <a:pPr defTabSz="342903">
              <a:defRPr/>
            </a:pPr>
            <a:r>
              <a:rPr lang="en-US" sz="4000" b="1" dirty="0">
                <a:solidFill>
                  <a:schemeClr val="tx2"/>
                </a:solidFill>
              </a:rPr>
              <a:t>The Front Panel</a:t>
            </a:r>
            <a:endParaRPr lang="en-US" sz="3600" b="1" dirty="0">
              <a:solidFill>
                <a:schemeClr val="tx2"/>
              </a:solidFill>
            </a:endParaRPr>
          </a:p>
        </p:txBody>
      </p:sp>
      <p:sp>
        <p:nvSpPr>
          <p:cNvPr id="2" name="Rectangle 1"/>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2"/>
          <p:cNvSpPr>
            <a:spLocks noChangeArrowheads="1"/>
          </p:cNvSpPr>
          <p:nvPr/>
        </p:nvSpPr>
        <p:spPr bwMode="auto">
          <a:xfrm>
            <a:off x="3390565" y="5579990"/>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20" name="Rectangle 4"/>
          <p:cNvSpPr>
            <a:spLocks noChangeArrowheads="1"/>
          </p:cNvSpPr>
          <p:nvPr/>
        </p:nvSpPr>
        <p:spPr bwMode="auto">
          <a:xfrm>
            <a:off x="1682559" y="4880851"/>
            <a:ext cx="2608119" cy="39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14" name="Slide Number Placeholder 6"/>
          <p:cNvSpPr>
            <a:spLocks noGrp="1"/>
          </p:cNvSpPr>
          <p:nvPr>
            <p:ph type="sldNum" sz="quarter" idx="12"/>
          </p:nvPr>
        </p:nvSpPr>
        <p:spPr>
          <a:xfrm>
            <a:off x="9149126" y="6789131"/>
            <a:ext cx="428262" cy="354619"/>
          </a:xfrm>
        </p:spPr>
        <p:txBody>
          <a:bodyPr/>
          <a:lstStyle/>
          <a:p>
            <a:pPr>
              <a:defRPr/>
            </a:pPr>
            <a:fld id="{3BF23944-BD33-43B6-856C-F05F67A186E0}" type="slidenum">
              <a:rPr lang="en-US"/>
              <a:pPr>
                <a:defRPr/>
              </a:pPr>
              <a:t>17</a:t>
            </a:fld>
            <a:endParaRPr lang="en-US"/>
          </a:p>
        </p:txBody>
      </p:sp>
      <p:sp>
        <p:nvSpPr>
          <p:cNvPr id="15" name="Rectangle 4"/>
          <p:cNvSpPr>
            <a:spLocks noChangeArrowheads="1"/>
          </p:cNvSpPr>
          <p:nvPr/>
        </p:nvSpPr>
        <p:spPr bwMode="auto">
          <a:xfrm>
            <a:off x="3646841" y="6946316"/>
            <a:ext cx="2988909" cy="46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16" name="Rectangle 7"/>
          <p:cNvSpPr>
            <a:spLocks noGrp="1" noChangeArrowheads="1"/>
          </p:cNvSpPr>
          <p:nvPr>
            <p:ph type="body" sz="half" idx="1"/>
          </p:nvPr>
        </p:nvSpPr>
        <p:spPr>
          <a:xfrm>
            <a:off x="436907" y="410745"/>
            <a:ext cx="2549711" cy="3979383"/>
          </a:xfrm>
        </p:spPr>
        <p:txBody>
          <a:bodyPr/>
          <a:lstStyle/>
          <a:p>
            <a:pPr marL="314982" indent="-314982" defTabSz="503972" fontAlgn="auto">
              <a:spcAft>
                <a:spcPts val="661"/>
              </a:spcAft>
              <a:buClr>
                <a:schemeClr val="accent1">
                  <a:lumMod val="75000"/>
                </a:schemeClr>
              </a:buClr>
              <a:buFont typeface="Arial"/>
              <a:buChar char="•"/>
              <a:defRPr/>
            </a:pPr>
            <a:r>
              <a:rPr lang="en-US" sz="3086" dirty="0"/>
              <a:t>Power control</a:t>
            </a:r>
          </a:p>
          <a:p>
            <a:pPr marL="314982" indent="-314982" defTabSz="503972" fontAlgn="auto">
              <a:spcAft>
                <a:spcPts val="661"/>
              </a:spcAft>
              <a:buClr>
                <a:schemeClr val="accent1">
                  <a:lumMod val="75000"/>
                </a:schemeClr>
              </a:buClr>
              <a:buFont typeface="Arial"/>
              <a:buChar char="•"/>
              <a:defRPr/>
            </a:pPr>
            <a:r>
              <a:rPr lang="en-US" sz="3086" dirty="0"/>
              <a:t>Drive bays</a:t>
            </a:r>
          </a:p>
          <a:p>
            <a:pPr marL="314982" indent="-314982" defTabSz="503972" fontAlgn="auto">
              <a:spcAft>
                <a:spcPts val="661"/>
              </a:spcAft>
              <a:buClr>
                <a:schemeClr val="accent1">
                  <a:lumMod val="75000"/>
                </a:schemeClr>
              </a:buClr>
              <a:buFont typeface="Arial"/>
              <a:buChar char="•"/>
              <a:defRPr/>
            </a:pPr>
            <a:r>
              <a:rPr lang="en-US" sz="3086" dirty="0"/>
              <a:t>Memory card reader</a:t>
            </a:r>
          </a:p>
          <a:p>
            <a:pPr marL="314982" indent="-314982" defTabSz="503972" fontAlgn="auto">
              <a:spcAft>
                <a:spcPts val="661"/>
              </a:spcAft>
              <a:buClr>
                <a:schemeClr val="accent1">
                  <a:lumMod val="75000"/>
                </a:schemeClr>
              </a:buClr>
              <a:buFont typeface="Arial"/>
              <a:buChar char="•"/>
              <a:defRPr/>
            </a:pPr>
            <a:r>
              <a:rPr lang="en-US" sz="3086" dirty="0"/>
              <a:t>Productivity </a:t>
            </a:r>
            <a:r>
              <a:rPr lang="en-US" sz="3086" dirty="0" smtClean="0"/>
              <a:t>ports</a:t>
            </a:r>
            <a:endParaRPr lang="en-US" sz="3086" dirty="0"/>
          </a:p>
        </p:txBody>
      </p:sp>
      <p:pic>
        <p:nvPicPr>
          <p:cNvPr id="17" name="Picture 8" descr="evans4_2_22.jpg                                                00030BC2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015" y="998073"/>
            <a:ext cx="4484198" cy="368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472693"/>
      </p:ext>
    </p:extLst>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686313" y="124753"/>
            <a:ext cx="8148368" cy="1303248"/>
          </a:xfrm>
        </p:spPr>
        <p:txBody>
          <a:bodyPr>
            <a:normAutofit fontScale="90000"/>
          </a:bodyPr>
          <a:lstStyle/>
          <a:p>
            <a:pPr defTabSz="503972" fontAlgn="auto">
              <a:spcAft>
                <a:spcPts val="0"/>
              </a:spcAft>
              <a:defRPr/>
            </a:pPr>
            <a:r>
              <a:rPr lang="en-US" sz="4409" dirty="0" smtClean="0"/>
              <a:t>Computers in Automotive Technology</a:t>
            </a:r>
          </a:p>
        </p:txBody>
      </p:sp>
      <p:sp>
        <p:nvSpPr>
          <p:cNvPr id="3" name="Rectangle 3"/>
          <p:cNvSpPr>
            <a:spLocks noGrp="1" noChangeArrowheads="1"/>
          </p:cNvSpPr>
          <p:nvPr>
            <p:ph sz="half" idx="1"/>
          </p:nvPr>
        </p:nvSpPr>
        <p:spPr>
          <a:xfrm>
            <a:off x="148317" y="1350072"/>
            <a:ext cx="3992362" cy="3209027"/>
          </a:xfrm>
        </p:spPr>
        <p:txBody>
          <a:bodyPr>
            <a:noAutofit/>
          </a:bodyPr>
          <a:lstStyle/>
          <a:p>
            <a:pPr marL="314982" indent="-314982" defTabSz="503972" fontAlgn="auto">
              <a:spcAft>
                <a:spcPts val="661"/>
              </a:spcAft>
              <a:buClr>
                <a:schemeClr val="accent1">
                  <a:lumMod val="75000"/>
                </a:schemeClr>
              </a:buClr>
              <a:buFont typeface="Arial"/>
              <a:buChar char="•"/>
              <a:defRPr/>
            </a:pPr>
            <a:r>
              <a:rPr lang="en-US" sz="2400" dirty="0"/>
              <a:t>Environmental trends and government regulations</a:t>
            </a:r>
          </a:p>
          <a:p>
            <a:pPr marL="314982" indent="-314982" defTabSz="503972" fontAlgn="auto">
              <a:spcAft>
                <a:spcPts val="661"/>
              </a:spcAft>
              <a:buClr>
                <a:schemeClr val="accent1">
                  <a:lumMod val="75000"/>
                </a:schemeClr>
              </a:buClr>
              <a:buFont typeface="Arial"/>
              <a:buChar char="•"/>
              <a:defRPr/>
            </a:pPr>
            <a:r>
              <a:rPr lang="en-US" sz="2400" dirty="0"/>
              <a:t>Computerized sensors and CPU systems in vehicles</a:t>
            </a:r>
          </a:p>
          <a:p>
            <a:pPr marL="314982" indent="-314982" defTabSz="503972" fontAlgn="auto">
              <a:spcAft>
                <a:spcPts val="661"/>
              </a:spcAft>
              <a:buClr>
                <a:schemeClr val="accent1">
                  <a:lumMod val="75000"/>
                </a:schemeClr>
              </a:buClr>
              <a:buFont typeface="Arial"/>
              <a:buChar char="•"/>
              <a:defRPr/>
            </a:pPr>
            <a:r>
              <a:rPr lang="en-US" sz="2400" dirty="0"/>
              <a:t>Consumer demand for computerized subsystems</a:t>
            </a:r>
          </a:p>
        </p:txBody>
      </p:sp>
      <p:sp>
        <p:nvSpPr>
          <p:cNvPr id="4" name="Slide Number Placeholder 5"/>
          <p:cNvSpPr>
            <a:spLocks noGrp="1"/>
          </p:cNvSpPr>
          <p:nvPr>
            <p:ph type="sldNum" sz="quarter" idx="12"/>
          </p:nvPr>
        </p:nvSpPr>
        <p:spPr>
          <a:xfrm>
            <a:off x="8410409" y="6221196"/>
            <a:ext cx="438559" cy="270930"/>
          </a:xfrm>
        </p:spPr>
        <p:txBody>
          <a:bodyPr/>
          <a:lstStyle/>
          <a:p>
            <a:pPr>
              <a:defRPr/>
            </a:pPr>
            <a:fld id="{068CB197-A8FC-4229-BC2E-90A6CEF4DA91}" type="slidenum">
              <a:rPr lang="en-US"/>
              <a:pPr>
                <a:defRPr/>
              </a:pPr>
              <a:t>18</a:t>
            </a:fld>
            <a:endParaRPr lang="en-US" b="1"/>
          </a:p>
        </p:txBody>
      </p:sp>
      <p:pic>
        <p:nvPicPr>
          <p:cNvPr id="5" name="Picture 1" descr="female auto mechanic &#10;using laptop in &#10;auto repair shop. &#10;fotosearch - search &#10;stock photos, &#10;pictures, images, &#10;and photo 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4677" y="1350072"/>
            <a:ext cx="4480004" cy="30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34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a:xfrm>
            <a:off x="411955" y="22358"/>
            <a:ext cx="8494713" cy="1346201"/>
          </a:xfrm>
        </p:spPr>
        <p:txBody>
          <a:bodyPr/>
          <a:lstStyle/>
          <a:p>
            <a:pPr defTabSz="503972" fontAlgn="auto">
              <a:spcAft>
                <a:spcPts val="0"/>
              </a:spcAft>
              <a:defRPr/>
            </a:pPr>
            <a:r>
              <a:rPr lang="en-US" sz="4409" dirty="0"/>
              <a:t>Hard Disk </a:t>
            </a:r>
            <a:r>
              <a:rPr lang="en-US" sz="4409" dirty="0" smtClean="0"/>
              <a:t>Drives</a:t>
            </a:r>
            <a:endParaRPr lang="en-US" sz="4409" dirty="0"/>
          </a:p>
        </p:txBody>
      </p:sp>
      <p:pic>
        <p:nvPicPr>
          <p:cNvPr id="4" name="Picture 5" descr="evans4_2_25.jpg                                                00030BC2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396" y="1368559"/>
            <a:ext cx="2973159" cy="345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evans5_2_28.jpg                                                000344FDMacintosh HD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155" y="1368559"/>
            <a:ext cx="4176525" cy="340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05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5"/>
          <p:cNvSpPr>
            <a:spLocks noGrp="1" noChangeArrowheads="1"/>
          </p:cNvSpPr>
          <p:nvPr>
            <p:ph type="title"/>
          </p:nvPr>
        </p:nvSpPr>
        <p:spPr>
          <a:xfrm>
            <a:off x="493712" y="178519"/>
            <a:ext cx="8527917" cy="1202095"/>
          </a:xfrm>
        </p:spPr>
        <p:txBody>
          <a:bodyPr/>
          <a:lstStyle/>
          <a:p>
            <a:pPr defTabSz="503972" fontAlgn="auto">
              <a:spcAft>
                <a:spcPts val="0"/>
              </a:spcAft>
              <a:defRPr/>
            </a:pPr>
            <a:r>
              <a:rPr lang="en-US" sz="4409" dirty="0" smtClean="0"/>
              <a:t>USB/Flash </a:t>
            </a:r>
            <a:r>
              <a:rPr lang="en-US" sz="4409" dirty="0"/>
              <a:t>Drives/Flash Memory</a:t>
            </a:r>
          </a:p>
        </p:txBody>
      </p:sp>
      <p:pic>
        <p:nvPicPr>
          <p:cNvPr id="3" name="Picture 7" descr="evans5_2_29.jpg                                                000344FDMacintosh HD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570" y="1253497"/>
            <a:ext cx="2291362" cy="166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txBox="1">
            <a:spLocks noChangeArrowheads="1"/>
          </p:cNvSpPr>
          <p:nvPr/>
        </p:nvSpPr>
        <p:spPr>
          <a:xfrm>
            <a:off x="377824" y="1303629"/>
            <a:ext cx="4975548" cy="38575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lnSpc>
                <a:spcPct val="90000"/>
              </a:lnSpc>
              <a:spcAft>
                <a:spcPts val="661"/>
              </a:spcAft>
              <a:buClr>
                <a:schemeClr val="accent1">
                  <a:lumMod val="75000"/>
                </a:schemeClr>
              </a:buClr>
              <a:defRPr/>
            </a:pPr>
            <a:r>
              <a:rPr lang="en-US" dirty="0" smtClean="0"/>
              <a:t>Flash drives (jump drives)</a:t>
            </a:r>
          </a:p>
          <a:p>
            <a:pPr marL="818954" lvl="1" indent="-314982" defTabSz="503972">
              <a:lnSpc>
                <a:spcPct val="90000"/>
              </a:lnSpc>
              <a:spcAft>
                <a:spcPts val="661"/>
              </a:spcAft>
              <a:buClr>
                <a:schemeClr val="accent1">
                  <a:lumMod val="75000"/>
                </a:schemeClr>
              </a:buClr>
              <a:buFont typeface="Arial"/>
              <a:buChar char="•"/>
              <a:defRPr/>
            </a:pPr>
            <a:r>
              <a:rPr lang="en-US" dirty="0" smtClean="0"/>
              <a:t>Newer storage alternative</a:t>
            </a:r>
          </a:p>
          <a:p>
            <a:pPr marL="818954" lvl="1" indent="-314982" defTabSz="503972">
              <a:lnSpc>
                <a:spcPct val="90000"/>
              </a:lnSpc>
              <a:spcAft>
                <a:spcPts val="661"/>
              </a:spcAft>
              <a:buClr>
                <a:schemeClr val="accent1">
                  <a:lumMod val="75000"/>
                </a:schemeClr>
              </a:buClr>
              <a:buFont typeface="Arial"/>
              <a:buChar char="•"/>
              <a:defRPr/>
            </a:pPr>
            <a:r>
              <a:rPr lang="en-US" dirty="0" smtClean="0"/>
              <a:t>Plug into USB ports</a:t>
            </a:r>
          </a:p>
          <a:p>
            <a:pPr marL="314982" indent="-314982" defTabSz="503972">
              <a:lnSpc>
                <a:spcPct val="90000"/>
              </a:lnSpc>
              <a:spcAft>
                <a:spcPts val="661"/>
              </a:spcAft>
              <a:buClr>
                <a:schemeClr val="accent1">
                  <a:lumMod val="75000"/>
                </a:schemeClr>
              </a:buClr>
              <a:defRPr/>
            </a:pPr>
            <a:r>
              <a:rPr lang="en-US" dirty="0" smtClean="0"/>
              <a:t>Flash memory cards</a:t>
            </a:r>
          </a:p>
          <a:p>
            <a:pPr marL="818954" lvl="1" indent="-314982" defTabSz="503972">
              <a:lnSpc>
                <a:spcPct val="90000"/>
              </a:lnSpc>
              <a:spcAft>
                <a:spcPts val="661"/>
              </a:spcAft>
              <a:buClr>
                <a:schemeClr val="accent1">
                  <a:lumMod val="75000"/>
                </a:schemeClr>
              </a:buClr>
              <a:buFont typeface="Arial"/>
              <a:buChar char="•"/>
              <a:defRPr/>
            </a:pPr>
            <a:r>
              <a:rPr lang="en-US" dirty="0" smtClean="0"/>
              <a:t>Slide into slots in the system</a:t>
            </a:r>
            <a:endParaRPr lang="en-US" dirty="0"/>
          </a:p>
        </p:txBody>
      </p:sp>
      <p:pic>
        <p:nvPicPr>
          <p:cNvPr id="5" name="Picture 3" descr="luke-tit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7262" y="2651065"/>
            <a:ext cx="2086876" cy="198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09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3444875" y="6884988"/>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 name="Rectangle 5"/>
          <p:cNvSpPr>
            <a:spLocks noGrp="1" noChangeArrowheads="1"/>
          </p:cNvSpPr>
          <p:nvPr>
            <p:ph type="title"/>
          </p:nvPr>
        </p:nvSpPr>
        <p:spPr>
          <a:xfrm>
            <a:off x="-84137" y="-197837"/>
            <a:ext cx="9074150" cy="1258887"/>
          </a:xfrm>
        </p:spPr>
        <p:txBody>
          <a:bodyPr/>
          <a:lstStyle/>
          <a:p>
            <a:pPr defTabSz="503972" fontAlgn="auto">
              <a:spcAft>
                <a:spcPts val="0"/>
              </a:spcAft>
              <a:defRPr/>
            </a:pPr>
            <a:r>
              <a:rPr lang="en-US" sz="4409" dirty="0"/>
              <a:t>Inside the System Unit</a:t>
            </a:r>
          </a:p>
        </p:txBody>
      </p:sp>
      <p:sp>
        <p:nvSpPr>
          <p:cNvPr id="4" name="Rectangle 6"/>
          <p:cNvSpPr txBox="1">
            <a:spLocks noChangeArrowheads="1"/>
          </p:cNvSpPr>
          <p:nvPr/>
        </p:nvSpPr>
        <p:spPr>
          <a:xfrm>
            <a:off x="336551" y="962984"/>
            <a:ext cx="3194050" cy="3816050"/>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lnSpc>
                <a:spcPct val="90000"/>
              </a:lnSpc>
              <a:spcAft>
                <a:spcPts val="661"/>
              </a:spcAft>
              <a:buClr>
                <a:schemeClr val="accent1">
                  <a:lumMod val="75000"/>
                </a:schemeClr>
              </a:buClr>
              <a:defRPr/>
            </a:pPr>
            <a:r>
              <a:rPr lang="en-US" sz="3086" dirty="0" smtClean="0"/>
              <a:t>Essential electronic components used to process data</a:t>
            </a:r>
          </a:p>
          <a:p>
            <a:pPr marL="314982" indent="-314982" defTabSz="503972">
              <a:lnSpc>
                <a:spcPct val="90000"/>
              </a:lnSpc>
              <a:spcAft>
                <a:spcPts val="661"/>
              </a:spcAft>
              <a:buClr>
                <a:schemeClr val="accent1">
                  <a:lumMod val="75000"/>
                </a:schemeClr>
              </a:buClr>
              <a:defRPr/>
            </a:pPr>
            <a:r>
              <a:rPr lang="en-US" sz="3086" dirty="0" smtClean="0"/>
              <a:t>Types of components:</a:t>
            </a:r>
          </a:p>
          <a:p>
            <a:pPr marL="818954" lvl="1" indent="-314982" defTabSz="503972">
              <a:lnSpc>
                <a:spcPct val="90000"/>
              </a:lnSpc>
              <a:spcAft>
                <a:spcPts val="661"/>
              </a:spcAft>
              <a:buClr>
                <a:schemeClr val="accent1">
                  <a:lumMod val="75000"/>
                </a:schemeClr>
              </a:buClr>
              <a:buFont typeface="Arial"/>
              <a:buChar char="•"/>
              <a:defRPr/>
            </a:pPr>
            <a:r>
              <a:rPr lang="en-US" sz="2646" dirty="0" smtClean="0"/>
              <a:t>Power supply</a:t>
            </a:r>
          </a:p>
          <a:p>
            <a:pPr marL="818954" lvl="1" indent="-314982" defTabSz="503972">
              <a:lnSpc>
                <a:spcPct val="90000"/>
              </a:lnSpc>
              <a:spcAft>
                <a:spcPts val="661"/>
              </a:spcAft>
              <a:buClr>
                <a:schemeClr val="accent1">
                  <a:lumMod val="75000"/>
                </a:schemeClr>
              </a:buClr>
              <a:buFont typeface="Arial"/>
              <a:buChar char="•"/>
              <a:defRPr/>
            </a:pPr>
            <a:r>
              <a:rPr lang="en-US" sz="2646" dirty="0" smtClean="0"/>
              <a:t>Hard disk drive</a:t>
            </a:r>
          </a:p>
          <a:p>
            <a:pPr marL="818954" lvl="1" indent="-314982" defTabSz="503972">
              <a:lnSpc>
                <a:spcPct val="90000"/>
              </a:lnSpc>
              <a:spcAft>
                <a:spcPts val="661"/>
              </a:spcAft>
              <a:buClr>
                <a:schemeClr val="accent1">
                  <a:lumMod val="75000"/>
                </a:schemeClr>
              </a:buClr>
              <a:buFont typeface="Arial"/>
              <a:buChar char="•"/>
              <a:defRPr/>
            </a:pPr>
            <a:r>
              <a:rPr lang="en-US" sz="2646" dirty="0" smtClean="0"/>
              <a:t>Motherboard</a:t>
            </a:r>
          </a:p>
          <a:p>
            <a:pPr marL="818954" lvl="1" indent="-314982" defTabSz="503972">
              <a:lnSpc>
                <a:spcPct val="90000"/>
              </a:lnSpc>
              <a:spcAft>
                <a:spcPts val="661"/>
              </a:spcAft>
              <a:buClr>
                <a:schemeClr val="accent1">
                  <a:lumMod val="75000"/>
                </a:schemeClr>
              </a:buClr>
              <a:buFont typeface="Arial"/>
              <a:buChar char="•"/>
              <a:defRPr/>
            </a:pPr>
            <a:r>
              <a:rPr lang="en-US" sz="2646" dirty="0" smtClean="0"/>
              <a:t>CPU</a:t>
            </a:r>
          </a:p>
          <a:p>
            <a:pPr marL="818954" lvl="1" indent="-314982" defTabSz="503972">
              <a:lnSpc>
                <a:spcPct val="90000"/>
              </a:lnSpc>
              <a:spcAft>
                <a:spcPts val="661"/>
              </a:spcAft>
              <a:buClr>
                <a:schemeClr val="accent1">
                  <a:lumMod val="75000"/>
                </a:schemeClr>
              </a:buClr>
              <a:buFont typeface="Arial"/>
              <a:buChar char="•"/>
              <a:defRPr/>
            </a:pPr>
            <a:r>
              <a:rPr lang="en-US" sz="2646" dirty="0" smtClean="0"/>
              <a:t>Expansion cards</a:t>
            </a:r>
            <a:endParaRPr lang="en-US" sz="2646" dirty="0"/>
          </a:p>
        </p:txBody>
      </p:sp>
      <p:sp>
        <p:nvSpPr>
          <p:cNvPr id="5" name="Line 7"/>
          <p:cNvSpPr>
            <a:spLocks noChangeShapeType="1"/>
          </p:cNvSpPr>
          <p:nvPr/>
        </p:nvSpPr>
        <p:spPr bwMode="auto">
          <a:xfrm flipV="1">
            <a:off x="3530600" y="3613150"/>
            <a:ext cx="2179638" cy="5016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6" name="Line 8"/>
          <p:cNvSpPr>
            <a:spLocks noChangeShapeType="1"/>
          </p:cNvSpPr>
          <p:nvPr/>
        </p:nvSpPr>
        <p:spPr bwMode="auto">
          <a:xfrm>
            <a:off x="3448050" y="4622800"/>
            <a:ext cx="3019425" cy="6683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7" name="Line 9"/>
          <p:cNvSpPr>
            <a:spLocks noChangeShapeType="1"/>
          </p:cNvSpPr>
          <p:nvPr/>
        </p:nvSpPr>
        <p:spPr bwMode="auto">
          <a:xfrm flipV="1">
            <a:off x="2438400" y="4621213"/>
            <a:ext cx="4448175" cy="5000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8" name="Line 10"/>
          <p:cNvSpPr>
            <a:spLocks noChangeShapeType="1"/>
          </p:cNvSpPr>
          <p:nvPr/>
        </p:nvSpPr>
        <p:spPr bwMode="auto">
          <a:xfrm flipV="1">
            <a:off x="3781425" y="3865563"/>
            <a:ext cx="4281488" cy="16764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10" name="Line 12"/>
          <p:cNvSpPr>
            <a:spLocks noChangeShapeType="1"/>
          </p:cNvSpPr>
          <p:nvPr/>
        </p:nvSpPr>
        <p:spPr bwMode="auto">
          <a:xfrm flipV="1">
            <a:off x="4789488" y="5965825"/>
            <a:ext cx="3273425" cy="4159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pic>
        <p:nvPicPr>
          <p:cNvPr id="11" name="Picture 14" descr="evans4_2_29.jpg                                                00030BC2Macintosh HD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976" y="725294"/>
            <a:ext cx="4449761" cy="3833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61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3444875" y="6884988"/>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 name="Rectangle 5"/>
          <p:cNvSpPr>
            <a:spLocks noGrp="1" noChangeArrowheads="1"/>
          </p:cNvSpPr>
          <p:nvPr>
            <p:ph type="title"/>
          </p:nvPr>
        </p:nvSpPr>
        <p:spPr>
          <a:xfrm>
            <a:off x="478826" y="66674"/>
            <a:ext cx="8494713" cy="1004888"/>
          </a:xfrm>
        </p:spPr>
        <p:txBody>
          <a:bodyPr/>
          <a:lstStyle/>
          <a:p>
            <a:pPr defTabSz="503972" fontAlgn="auto">
              <a:spcAft>
                <a:spcPts val="0"/>
              </a:spcAft>
              <a:defRPr/>
            </a:pPr>
            <a:r>
              <a:rPr lang="en-US" sz="4409" dirty="0"/>
              <a:t>The Motherboard</a:t>
            </a:r>
          </a:p>
        </p:txBody>
      </p:sp>
      <p:sp>
        <p:nvSpPr>
          <p:cNvPr id="4" name="Rectangle 6"/>
          <p:cNvSpPr txBox="1">
            <a:spLocks noChangeArrowheads="1"/>
          </p:cNvSpPr>
          <p:nvPr/>
        </p:nvSpPr>
        <p:spPr>
          <a:xfrm>
            <a:off x="5452763" y="1271979"/>
            <a:ext cx="3108325" cy="381634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spcAft>
                <a:spcPts val="661"/>
              </a:spcAft>
              <a:buClr>
                <a:schemeClr val="accent1">
                  <a:lumMod val="75000"/>
                </a:schemeClr>
              </a:buClr>
              <a:defRPr/>
            </a:pPr>
            <a:r>
              <a:rPr lang="en-US" sz="2646" dirty="0" smtClean="0"/>
              <a:t>CPU</a:t>
            </a:r>
          </a:p>
          <a:p>
            <a:pPr marL="314982" indent="-314982" defTabSz="503972">
              <a:spcAft>
                <a:spcPts val="661"/>
              </a:spcAft>
              <a:buClr>
                <a:schemeClr val="accent1">
                  <a:lumMod val="75000"/>
                </a:schemeClr>
              </a:buClr>
              <a:defRPr/>
            </a:pPr>
            <a:r>
              <a:rPr lang="en-US" sz="2646" dirty="0" smtClean="0"/>
              <a:t>RAM</a:t>
            </a:r>
          </a:p>
          <a:p>
            <a:pPr marL="314982" indent="-314982" defTabSz="503972">
              <a:spcAft>
                <a:spcPts val="661"/>
              </a:spcAft>
              <a:buClr>
                <a:schemeClr val="accent1">
                  <a:lumMod val="75000"/>
                </a:schemeClr>
              </a:buClr>
              <a:defRPr/>
            </a:pPr>
            <a:r>
              <a:rPr lang="en-US" sz="2646" dirty="0" smtClean="0"/>
              <a:t>Expansion cards and slots</a:t>
            </a:r>
          </a:p>
          <a:p>
            <a:pPr marL="314982" indent="-314982" defTabSz="503972">
              <a:spcAft>
                <a:spcPts val="661"/>
              </a:spcAft>
              <a:buClr>
                <a:schemeClr val="accent1">
                  <a:lumMod val="75000"/>
                </a:schemeClr>
              </a:buClr>
              <a:defRPr/>
            </a:pPr>
            <a:r>
              <a:rPr lang="en-US" sz="2646" dirty="0" smtClean="0"/>
              <a:t>Built-in components</a:t>
            </a:r>
            <a:endParaRPr lang="en-US" sz="2646" dirty="0"/>
          </a:p>
        </p:txBody>
      </p:sp>
      <p:pic>
        <p:nvPicPr>
          <p:cNvPr id="5" name="Picture 8" descr="evans4_2_30.jpg                                                00030BC2Macintosh HD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59" y="1071562"/>
            <a:ext cx="4961453" cy="370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1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3444875" y="6884988"/>
            <a:ext cx="319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nSpc>
                <a:spcPct val="93000"/>
              </a:lnSpc>
              <a:buClr>
                <a:srgbClr val="000000"/>
              </a:buClr>
              <a:buSzPct val="100000"/>
              <a:buFont typeface="Times New Roman" panose="02020603050405020304" pitchFamily="18" charset="0"/>
              <a:buNone/>
            </a:pPr>
            <a:endParaRPr lang="en-US" altLang="en-US"/>
          </a:p>
        </p:txBody>
      </p:sp>
      <p:sp>
        <p:nvSpPr>
          <p:cNvPr id="3" name="Rectangle 5"/>
          <p:cNvSpPr>
            <a:spLocks noGrp="1" noChangeArrowheads="1"/>
          </p:cNvSpPr>
          <p:nvPr>
            <p:ph type="title"/>
          </p:nvPr>
        </p:nvSpPr>
        <p:spPr>
          <a:xfrm>
            <a:off x="478826" y="66674"/>
            <a:ext cx="8494713" cy="1004888"/>
          </a:xfrm>
        </p:spPr>
        <p:txBody>
          <a:bodyPr/>
          <a:lstStyle/>
          <a:p>
            <a:pPr defTabSz="503972" fontAlgn="auto">
              <a:spcAft>
                <a:spcPts val="0"/>
              </a:spcAft>
              <a:defRPr/>
            </a:pPr>
            <a:r>
              <a:rPr lang="en-US" sz="4409" dirty="0"/>
              <a:t>The </a:t>
            </a:r>
            <a:r>
              <a:rPr lang="en-US" sz="4409" dirty="0" smtClean="0"/>
              <a:t>Laptop</a:t>
            </a:r>
            <a:endParaRPr lang="en-US" sz="4409" dirty="0"/>
          </a:p>
        </p:txBody>
      </p:sp>
      <p:sp>
        <p:nvSpPr>
          <p:cNvPr id="4" name="Rectangle 6"/>
          <p:cNvSpPr txBox="1">
            <a:spLocks noChangeArrowheads="1"/>
          </p:cNvSpPr>
          <p:nvPr/>
        </p:nvSpPr>
        <p:spPr>
          <a:xfrm>
            <a:off x="5452763" y="1271979"/>
            <a:ext cx="3108325" cy="381634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spcAft>
                <a:spcPts val="661"/>
              </a:spcAft>
              <a:buClr>
                <a:schemeClr val="accent1">
                  <a:lumMod val="75000"/>
                </a:schemeClr>
              </a:buClr>
              <a:defRPr/>
            </a:pPr>
            <a:r>
              <a:rPr lang="en-US" sz="2646" dirty="0" smtClean="0"/>
              <a:t>RAM</a:t>
            </a:r>
          </a:p>
          <a:p>
            <a:pPr marL="314982" indent="-314982" defTabSz="503972">
              <a:spcAft>
                <a:spcPts val="661"/>
              </a:spcAft>
              <a:buClr>
                <a:schemeClr val="accent1">
                  <a:lumMod val="75000"/>
                </a:schemeClr>
              </a:buClr>
              <a:defRPr/>
            </a:pPr>
            <a:r>
              <a:rPr lang="en-US" sz="2646" dirty="0" smtClean="0"/>
              <a:t>Motherboard</a:t>
            </a:r>
            <a:endParaRPr lang="en-US" sz="2646" dirty="0" smtClean="0"/>
          </a:p>
          <a:p>
            <a:pPr marL="314982" indent="-314982" defTabSz="503972">
              <a:spcAft>
                <a:spcPts val="661"/>
              </a:spcAft>
              <a:buClr>
                <a:schemeClr val="accent1">
                  <a:lumMod val="75000"/>
                </a:schemeClr>
              </a:buClr>
              <a:defRPr/>
            </a:pPr>
            <a:r>
              <a:rPr lang="en-US" sz="2646" dirty="0" smtClean="0"/>
              <a:t>Heat Sink and Fan</a:t>
            </a:r>
            <a:endParaRPr lang="en-US" sz="2646" dirty="0" smtClean="0"/>
          </a:p>
          <a:p>
            <a:pPr marL="314982" indent="-314982" defTabSz="503972">
              <a:spcAft>
                <a:spcPts val="661"/>
              </a:spcAft>
              <a:buClr>
                <a:schemeClr val="accent1">
                  <a:lumMod val="75000"/>
                </a:schemeClr>
              </a:buClr>
              <a:defRPr/>
            </a:pPr>
            <a:r>
              <a:rPr lang="en-US" sz="2646" dirty="0" smtClean="0"/>
              <a:t>Hard Drive</a:t>
            </a:r>
          </a:p>
          <a:p>
            <a:pPr marL="314982" indent="-314982" defTabSz="503972">
              <a:spcAft>
                <a:spcPts val="661"/>
              </a:spcAft>
              <a:buClr>
                <a:schemeClr val="accent1">
                  <a:lumMod val="75000"/>
                </a:schemeClr>
              </a:buClr>
              <a:defRPr/>
            </a:pPr>
            <a:r>
              <a:rPr lang="en-US" sz="2646" dirty="0" smtClean="0"/>
              <a:t>Battery</a:t>
            </a:r>
            <a:endParaRPr lang="en-US" sz="2646" dirty="0"/>
          </a:p>
        </p:txBody>
      </p:sp>
      <p:pic>
        <p:nvPicPr>
          <p:cNvPr id="1026"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488" y="939409"/>
            <a:ext cx="5248275"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21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Rectangle 5"/>
          <p:cNvSpPr>
            <a:spLocks noGrp="1" noChangeArrowheads="1"/>
          </p:cNvSpPr>
          <p:nvPr>
            <p:ph type="title"/>
          </p:nvPr>
        </p:nvSpPr>
        <p:spPr>
          <a:xfrm>
            <a:off x="143294" y="0"/>
            <a:ext cx="8493125" cy="801598"/>
          </a:xfrm>
        </p:spPr>
        <p:txBody>
          <a:bodyPr/>
          <a:lstStyle/>
          <a:p>
            <a:pPr defTabSz="503972" fontAlgn="auto">
              <a:spcAft>
                <a:spcPts val="0"/>
              </a:spcAft>
              <a:defRPr/>
            </a:pPr>
            <a:r>
              <a:rPr lang="en-US" sz="4409" dirty="0"/>
              <a:t>Central Processing Unit (CPU)</a:t>
            </a:r>
          </a:p>
        </p:txBody>
      </p:sp>
      <p:sp>
        <p:nvSpPr>
          <p:cNvPr id="4" name="Rectangle 6"/>
          <p:cNvSpPr txBox="1">
            <a:spLocks noChangeArrowheads="1"/>
          </p:cNvSpPr>
          <p:nvPr/>
        </p:nvSpPr>
        <p:spPr>
          <a:xfrm>
            <a:off x="1007494" y="801598"/>
            <a:ext cx="7461250" cy="228441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spcAft>
                <a:spcPts val="661"/>
              </a:spcAft>
              <a:buClr>
                <a:schemeClr val="accent1">
                  <a:lumMod val="75000"/>
                </a:schemeClr>
              </a:buClr>
              <a:defRPr/>
            </a:pPr>
            <a:r>
              <a:rPr lang="en-US" sz="2646" dirty="0" smtClean="0"/>
              <a:t>Referred to as the “brains” of the computer</a:t>
            </a:r>
          </a:p>
          <a:p>
            <a:pPr marL="314982" indent="-314982" defTabSz="503972">
              <a:spcAft>
                <a:spcPts val="661"/>
              </a:spcAft>
              <a:buClr>
                <a:schemeClr val="accent1">
                  <a:lumMod val="75000"/>
                </a:schemeClr>
              </a:buClr>
              <a:defRPr/>
            </a:pPr>
            <a:r>
              <a:rPr lang="en-US" sz="2646" dirty="0" smtClean="0"/>
              <a:t>Controls all functions of the computer</a:t>
            </a:r>
          </a:p>
          <a:p>
            <a:pPr marL="314982" indent="-314982" defTabSz="503972">
              <a:spcAft>
                <a:spcPts val="661"/>
              </a:spcAft>
              <a:buClr>
                <a:schemeClr val="accent1">
                  <a:lumMod val="75000"/>
                </a:schemeClr>
              </a:buClr>
              <a:defRPr/>
            </a:pPr>
            <a:r>
              <a:rPr lang="en-US" sz="2646" dirty="0" smtClean="0"/>
              <a:t>Processes all commands and instructions</a:t>
            </a:r>
          </a:p>
          <a:p>
            <a:pPr marL="314982" indent="-314982" defTabSz="503972">
              <a:spcAft>
                <a:spcPts val="661"/>
              </a:spcAft>
              <a:buClr>
                <a:schemeClr val="accent1">
                  <a:lumMod val="75000"/>
                </a:schemeClr>
              </a:buClr>
              <a:defRPr/>
            </a:pPr>
            <a:r>
              <a:rPr lang="en-US" sz="2646" dirty="0" smtClean="0"/>
              <a:t>Can perform billions of tasks per second </a:t>
            </a:r>
            <a:endParaRPr lang="en-US" sz="2646" dirty="0"/>
          </a:p>
        </p:txBody>
      </p:sp>
      <p:pic>
        <p:nvPicPr>
          <p:cNvPr id="6" name="Picture 9" descr="evans4_6_3.jpg                                                 0002EAE7Macintosh HD                   ABA78158:"/>
          <p:cNvPicPr>
            <a:picLocks noChangeAspect="1" noChangeArrowheads="1"/>
          </p:cNvPicPr>
          <p:nvPr/>
        </p:nvPicPr>
        <p:blipFill>
          <a:blip r:embed="rId4" cstate="screen"/>
          <a:srcRect/>
          <a:stretch>
            <a:fillRect/>
          </a:stretch>
        </p:blipFill>
        <p:spPr bwMode="auto">
          <a:xfrm>
            <a:off x="2236202" y="2794958"/>
            <a:ext cx="4003599" cy="2640102"/>
          </a:xfrm>
          <a:prstGeom prst="ellipse">
            <a:avLst/>
          </a:prstGeom>
          <a:ln>
            <a:noFill/>
          </a:ln>
          <a:effectLst>
            <a:softEdge rad="112500"/>
          </a:effectLst>
        </p:spPr>
      </p:pic>
    </p:spTree>
    <p:extLst>
      <p:ext uri="{BB962C8B-B14F-4D97-AF65-F5344CB8AC3E}">
        <p14:creationId xmlns:p14="http://schemas.microsoft.com/office/powerpoint/2010/main" val="293071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Rectangle 5"/>
          <p:cNvSpPr>
            <a:spLocks noGrp="1" noChangeArrowheads="1"/>
          </p:cNvSpPr>
          <p:nvPr>
            <p:ph type="title"/>
          </p:nvPr>
        </p:nvSpPr>
        <p:spPr>
          <a:xfrm>
            <a:off x="908050" y="101287"/>
            <a:ext cx="8494713" cy="807080"/>
          </a:xfrm>
        </p:spPr>
        <p:txBody>
          <a:bodyPr/>
          <a:lstStyle/>
          <a:p>
            <a:pPr defTabSz="503972" fontAlgn="auto">
              <a:spcAft>
                <a:spcPts val="0"/>
              </a:spcAft>
              <a:defRPr/>
            </a:pPr>
            <a:r>
              <a:rPr lang="en-US" sz="4409" dirty="0"/>
              <a:t>Memory Module</a:t>
            </a:r>
          </a:p>
        </p:txBody>
      </p:sp>
      <p:sp>
        <p:nvSpPr>
          <p:cNvPr id="4" name="Rectangle 6"/>
          <p:cNvSpPr txBox="1">
            <a:spLocks noChangeArrowheads="1"/>
          </p:cNvSpPr>
          <p:nvPr/>
        </p:nvSpPr>
        <p:spPr>
          <a:xfrm>
            <a:off x="1442887" y="1428121"/>
            <a:ext cx="4567238" cy="367347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4982" indent="-314982" defTabSz="503972">
              <a:spcAft>
                <a:spcPts val="661"/>
              </a:spcAft>
              <a:buClr>
                <a:schemeClr val="accent1">
                  <a:lumMod val="75000"/>
                </a:schemeClr>
              </a:buClr>
              <a:defRPr/>
            </a:pPr>
            <a:r>
              <a:rPr lang="en-US" sz="2646" dirty="0" smtClean="0"/>
              <a:t>Random access memory (RAM)</a:t>
            </a:r>
          </a:p>
          <a:p>
            <a:pPr marL="314982" indent="-314982" defTabSz="503972">
              <a:spcAft>
                <a:spcPts val="661"/>
              </a:spcAft>
              <a:buClr>
                <a:schemeClr val="accent1">
                  <a:lumMod val="75000"/>
                </a:schemeClr>
              </a:buClr>
              <a:defRPr/>
            </a:pPr>
            <a:r>
              <a:rPr lang="en-US" sz="2646" dirty="0" smtClean="0"/>
              <a:t>Stores instructions and data</a:t>
            </a:r>
          </a:p>
          <a:p>
            <a:pPr marL="314982" indent="-314982" defTabSz="503972">
              <a:spcAft>
                <a:spcPts val="661"/>
              </a:spcAft>
              <a:buClr>
                <a:schemeClr val="accent1">
                  <a:lumMod val="75000"/>
                </a:schemeClr>
              </a:buClr>
              <a:defRPr/>
            </a:pPr>
            <a:r>
              <a:rPr lang="en-US" sz="2646" dirty="0" smtClean="0"/>
              <a:t>Temporary (volatile) storage</a:t>
            </a:r>
          </a:p>
          <a:p>
            <a:pPr marL="314982" indent="-314982" defTabSz="503972">
              <a:spcAft>
                <a:spcPts val="661"/>
              </a:spcAft>
              <a:buClr>
                <a:schemeClr val="accent1">
                  <a:lumMod val="75000"/>
                </a:schemeClr>
              </a:buClr>
              <a:defRPr/>
            </a:pPr>
            <a:r>
              <a:rPr lang="en-US" sz="2646" dirty="0" smtClean="0"/>
              <a:t>Operates in nanoseconds</a:t>
            </a:r>
            <a:endParaRPr lang="en-US" sz="2646" dirty="0"/>
          </a:p>
        </p:txBody>
      </p:sp>
      <p:pic>
        <p:nvPicPr>
          <p:cNvPr id="5" name="Picture 7"/>
          <p:cNvPicPr>
            <a:picLocks noChangeArrowheads="1"/>
          </p:cNvPicPr>
          <p:nvPr/>
        </p:nvPicPr>
        <p:blipFill>
          <a:blip r:embed="rId4">
            <a:extLst>
              <a:ext uri="{28A0092B-C50C-407E-A947-70E740481C1C}">
                <a14:useLocalDpi xmlns:a14="http://schemas.microsoft.com/office/drawing/2010/main" val="0"/>
              </a:ext>
            </a:extLst>
          </a:blip>
          <a:srcRect t="26563" b="28125"/>
          <a:stretch>
            <a:fillRect/>
          </a:stretch>
        </p:blipFill>
        <p:spPr bwMode="auto">
          <a:xfrm rot="2044098">
            <a:off x="4160063" y="1386444"/>
            <a:ext cx="632777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14887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gra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xfrm>
            <a:off x="1256749" y="55711"/>
            <a:ext cx="6171768" cy="858690"/>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b="1" dirty="0">
                <a:solidFill>
                  <a:schemeClr val="tx2"/>
                </a:solidFill>
              </a:rPr>
              <a:t>The Beginning of Car Computers</a:t>
            </a:r>
          </a:p>
        </p:txBody>
      </p:sp>
      <p:sp>
        <p:nvSpPr>
          <p:cNvPr id="6147" name="Rectangle 2"/>
          <p:cNvSpPr>
            <a:spLocks noGrp="1" noChangeArrowheads="1"/>
          </p:cNvSpPr>
          <p:nvPr>
            <p:ph idx="1"/>
          </p:nvPr>
        </p:nvSpPr>
        <p:spPr>
          <a:xfrm>
            <a:off x="569343" y="831977"/>
            <a:ext cx="8005313" cy="2047272"/>
          </a:xfrm>
        </p:spPr>
        <p:txBody>
          <a:bodyPr vert="horz" lIns="91440" tIns="15603" rIns="91440" bIns="45720" rtlCol="0">
            <a:noAutofit/>
          </a:bodyPr>
          <a:lstStyle/>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smtClean="0"/>
              <a:t>1970s Was the beginning of the EPA and regulations to clean up the environment.</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smtClean="0"/>
              <a:t>In the late 1970s car manufactures were under pressure to increase fuel mileage and decrease pollution by the California Clean Air Act.</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smtClean="0"/>
              <a:t>Manufactures moved towards Fuel injection based systems which require computers to control the system. Virtually all cars by the 1980s where fuel injected.</a:t>
            </a:r>
          </a:p>
        </p:txBody>
      </p:sp>
      <p:sp>
        <p:nvSpPr>
          <p:cNvPr id="6" name="Rectangle 5"/>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3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517" y="3079214"/>
            <a:ext cx="3059056" cy="177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73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679" y="3164182"/>
            <a:ext cx="3419954" cy="169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8039264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1485037" y="205222"/>
            <a:ext cx="6171768" cy="858690"/>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a:t>Electronic Control Unit (ECU)</a:t>
            </a:r>
          </a:p>
        </p:txBody>
      </p:sp>
      <p:sp>
        <p:nvSpPr>
          <p:cNvPr id="59395" name="Rectangle 2"/>
          <p:cNvSpPr>
            <a:spLocks noGrp="1" noChangeArrowheads="1"/>
          </p:cNvSpPr>
          <p:nvPr>
            <p:ph idx="1"/>
          </p:nvPr>
        </p:nvSpPr>
        <p:spPr bwMode="auto">
          <a:xfrm>
            <a:off x="1485037" y="964542"/>
            <a:ext cx="3398037" cy="3701548"/>
          </a:xfrm>
        </p:spPr>
        <p:txBody>
          <a:bodyPr vert="horz" wrap="square" lIns="91440" tIns="15603" rIns="91440" bIns="45720" numCol="1" rtlCol="0" anchorCtr="0" compatLnSpc="1">
            <a:prstTxWarp prst="textNoShape">
              <a:avLst/>
            </a:prstTxWarp>
            <a:normAutofit fontScale="62500" lnSpcReduction="20000"/>
          </a:bodyPr>
          <a:lstStyle/>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mtClean="0"/>
              <a:t>An ECU is an embedded system that controls/monitors systems in a car.</a:t>
            </a:r>
          </a:p>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mtClean="0"/>
              <a:t> Combination of ECUs is known as the cars computer.</a:t>
            </a:r>
          </a:p>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mtClean="0"/>
              <a:t>The cars “computer” is not one system but a large number of small subsystems connected together by a network.</a:t>
            </a:r>
          </a:p>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mtClean="0"/>
              <a:t>Modern vehicles have up to 75+ ECUs.</a:t>
            </a:r>
          </a:p>
        </p:txBody>
      </p:sp>
      <p:pic>
        <p:nvPicPr>
          <p:cNvPr id="593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765" y="1742224"/>
            <a:ext cx="2757529" cy="248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Rectangle 4"/>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01721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398109" y="205222"/>
            <a:ext cx="6171768" cy="858690"/>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Typical ECUs</a:t>
            </a:r>
          </a:p>
        </p:txBody>
      </p:sp>
      <p:sp>
        <p:nvSpPr>
          <p:cNvPr id="61443" name="Rectangle 2"/>
          <p:cNvSpPr>
            <a:spLocks noGrp="1" noChangeArrowheads="1"/>
          </p:cNvSpPr>
          <p:nvPr>
            <p:ph idx="1"/>
          </p:nvPr>
        </p:nvSpPr>
        <p:spPr bwMode="auto">
          <a:xfrm>
            <a:off x="203110" y="1256267"/>
            <a:ext cx="8475064" cy="1974447"/>
          </a:xfrm>
        </p:spPr>
        <p:txBody>
          <a:bodyPr vert="horz" wrap="square" lIns="91440" tIns="13202" rIns="91440" bIns="45720" numCol="1" rtlCol="0" anchorCtr="0" compatLnSpc="1">
            <a:prstTxWarp prst="textNoShape">
              <a:avLst/>
            </a:prstTxWarp>
            <a:normAutofit/>
          </a:bodyPr>
          <a:lstStyle/>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z="1600" dirty="0"/>
              <a:t>Engine Control Module (ECM) – Determine parameters for an Internal combustion engine.</a:t>
            </a:r>
          </a:p>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z="1600" dirty="0"/>
              <a:t>Electronic Stability Control (ESC) – Improves vehicle safety  by preventing loss of control.</a:t>
            </a:r>
          </a:p>
          <a:p>
            <a:pPr marL="293797" indent="-220348">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z="1600" dirty="0"/>
              <a:t>Anti-Lock Braking System (ABS) – Improves safety by preventing the brakes from locking.</a:t>
            </a:r>
          </a:p>
        </p:txBody>
      </p:sp>
      <p:sp>
        <p:nvSpPr>
          <p:cNvPr id="5" name="Rectangle 4"/>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4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585" y="2542586"/>
            <a:ext cx="5236390" cy="232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8708382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313351" y="238705"/>
            <a:ext cx="4224143" cy="3349884"/>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A typical PC Operating System </a:t>
            </a:r>
            <a:br>
              <a:rPr lang="en-US" altLang="en-US" sz="3000" dirty="0"/>
            </a:br>
            <a:r>
              <a:rPr lang="en-US" altLang="en-US" sz="3000" dirty="0"/>
              <a:t>arena of peripheral device control</a:t>
            </a:r>
          </a:p>
        </p:txBody>
      </p:sp>
      <p:pic>
        <p:nvPicPr>
          <p:cNvPr id="164866" name="Picture 2" descr="Image result for pics of operating syste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22" y="1023102"/>
            <a:ext cx="3540135" cy="31947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47301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492290" y="428326"/>
            <a:ext cx="3441355" cy="2780699"/>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Typical Control of the </a:t>
            </a:r>
            <a:br>
              <a:rPr lang="en-US" altLang="en-US" sz="3000" dirty="0"/>
            </a:br>
            <a:r>
              <a:rPr lang="en-US" altLang="en-US" sz="3000" dirty="0"/>
              <a:t>Operating System</a:t>
            </a:r>
          </a:p>
        </p:txBody>
      </p:sp>
      <p:pic>
        <p:nvPicPr>
          <p:cNvPr id="162818" name="Picture 2" descr="Image result for pics of operating syste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5820" y="447392"/>
            <a:ext cx="4536476" cy="36421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47038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173822" y="205221"/>
            <a:ext cx="3501031" cy="2762265"/>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The Engine Control Module ECM</a:t>
            </a:r>
          </a:p>
        </p:txBody>
      </p:sp>
      <p:pic>
        <p:nvPicPr>
          <p:cNvPr id="634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0898" y="205222"/>
            <a:ext cx="4981185" cy="382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17145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1485037" y="205222"/>
            <a:ext cx="6171768" cy="858690"/>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a:t>Electronic Control Module</a:t>
            </a:r>
          </a:p>
        </p:txBody>
      </p:sp>
      <p:sp>
        <p:nvSpPr>
          <p:cNvPr id="10243" name="Rectangle 2"/>
          <p:cNvSpPr>
            <a:spLocks noGrp="1" noChangeArrowheads="1"/>
          </p:cNvSpPr>
          <p:nvPr>
            <p:ph idx="1"/>
          </p:nvPr>
        </p:nvSpPr>
        <p:spPr>
          <a:xfrm>
            <a:off x="1855515" y="1063913"/>
            <a:ext cx="5806690" cy="2803974"/>
          </a:xfrm>
        </p:spPr>
        <p:txBody>
          <a:bodyPr/>
          <a:lstStyle/>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Controls the parameters of an internal combustion engine.</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Has developed into a closed-loop system, feeds data back into the car to make decisions</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Embedded System, resources are limited.</a:t>
            </a:r>
          </a:p>
          <a:p>
            <a:pPr marL="1175187" lvl="1" indent="-389929" defTabSz="342903">
              <a:spcAft>
                <a:spcPts val="450"/>
              </a:spcAft>
              <a:buClr>
                <a:srgbClr val="000080"/>
              </a:buClr>
              <a:buSzPct val="75000"/>
              <a:buFont typeface="Symbol" panose="05050102010706020507" pitchFamily="18"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500" dirty="0"/>
              <a:t>Early systems entirely look-up table based.</a:t>
            </a:r>
          </a:p>
          <a:p>
            <a:pPr marL="1175187" lvl="1" indent="-389929" defTabSz="342903">
              <a:spcAft>
                <a:spcPts val="450"/>
              </a:spcAft>
              <a:buClr>
                <a:srgbClr val="000080"/>
              </a:buClr>
              <a:buSzPct val="75000"/>
              <a:buFont typeface="Symbol" panose="05050102010706020507" pitchFamily="18"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500" dirty="0"/>
              <a:t>Current designs are able to compute many parameters on-the-fly but there is still a few look up tables.</a:t>
            </a:r>
          </a:p>
        </p:txBody>
      </p:sp>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58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1060076" y="690114"/>
            <a:ext cx="3253132" cy="2883904"/>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The Computer’s </a:t>
            </a:r>
            <a:br>
              <a:rPr lang="en-US" altLang="en-US" sz="3000" dirty="0"/>
            </a:br>
            <a:r>
              <a:rPr lang="en-US" altLang="en-US" sz="3000" dirty="0"/>
              <a:t>Central Processing Unit - CPU</a:t>
            </a:r>
          </a:p>
        </p:txBody>
      </p:sp>
      <p:pic>
        <p:nvPicPr>
          <p:cNvPr id="16691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130" y="516315"/>
            <a:ext cx="2851248" cy="37836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35136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691406" y="412799"/>
            <a:ext cx="3236263" cy="2382703"/>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Computer - Central Processing Unit</a:t>
            </a:r>
          </a:p>
        </p:txBody>
      </p:sp>
      <p:pic>
        <p:nvPicPr>
          <p:cNvPr id="4" name="Picture 3"/>
          <p:cNvPicPr>
            <a:picLocks noChangeAspect="1"/>
          </p:cNvPicPr>
          <p:nvPr/>
        </p:nvPicPr>
        <p:blipFill>
          <a:blip r:embed="rId3"/>
          <a:stretch>
            <a:fillRect/>
          </a:stretch>
        </p:blipFill>
        <p:spPr>
          <a:xfrm>
            <a:off x="4721300" y="412799"/>
            <a:ext cx="3908931" cy="3350512"/>
          </a:xfrm>
          <a:prstGeom prst="rect">
            <a:avLst/>
          </a:prstGeom>
        </p:spPr>
      </p:pic>
      <p:sp>
        <p:nvSpPr>
          <p:cNvPr id="5" name="Rectangle 4"/>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78919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a:xfrm>
            <a:off x="1070969" y="153747"/>
            <a:ext cx="6171768" cy="858690"/>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Modern ECUs</a:t>
            </a:r>
          </a:p>
        </p:txBody>
      </p:sp>
      <p:sp>
        <p:nvSpPr>
          <p:cNvPr id="22531" name="Rectangle 2"/>
          <p:cNvSpPr>
            <a:spLocks noGrp="1" noChangeArrowheads="1"/>
          </p:cNvSpPr>
          <p:nvPr>
            <p:ph idx="1"/>
          </p:nvPr>
        </p:nvSpPr>
        <p:spPr>
          <a:xfrm>
            <a:off x="480531" y="795131"/>
            <a:ext cx="5057627" cy="1340255"/>
          </a:xfrm>
        </p:spPr>
        <p:txBody>
          <a:bodyPr/>
          <a:lstStyle/>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Drive-by-Wire</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Variable Control Transmissions</a:t>
            </a:r>
          </a:p>
          <a:p>
            <a:pPr marL="293797" indent="-220348" defTabSz="342903">
              <a:spcAft>
                <a:spcPts val="450"/>
              </a:spcAft>
              <a:buClr>
                <a:srgbClr val="800000"/>
              </a:buClr>
              <a:buSzPct val="45000"/>
              <a:buFont typeface="Wingdings" panose="05000000000000000000" pitchFamily="2" charset="2"/>
              <a:buChar cha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1800" dirty="0"/>
              <a:t>Magnetic Dampers</a:t>
            </a:r>
          </a:p>
        </p:txBody>
      </p:sp>
      <p:pic>
        <p:nvPicPr>
          <p:cNvPr id="716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344" y="2042496"/>
            <a:ext cx="3069682" cy="23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168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0731" y="916741"/>
            <a:ext cx="2124011" cy="144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 name="Rectangle 6"/>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74430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88000">
              <a:srgbClr val="B0C6E1"/>
            </a:gs>
            <a:gs pos="14000">
              <a:schemeClr val="bg1">
                <a:lumMod val="95000"/>
              </a:schemeClr>
            </a:gs>
            <a:gs pos="4000">
              <a:schemeClr val="accent1">
                <a:lumMod val="45000"/>
                <a:lumOff val="55000"/>
              </a:schemeClr>
            </a:gs>
            <a:gs pos="100000">
              <a:schemeClr val="accent1">
                <a:lumMod val="45000"/>
                <a:lumOff val="55000"/>
              </a:schemeClr>
            </a:gs>
            <a:gs pos="98000">
              <a:schemeClr val="bg1">
                <a:lumMod val="85000"/>
              </a:schemeClr>
            </a:gs>
          </a:gsLst>
          <a:lin ang="18900000" scaled="1"/>
          <a:tileRect/>
        </a:grad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225580" y="213659"/>
            <a:ext cx="2948940" cy="2753828"/>
          </a:xfrm>
        </p:spPr>
        <p:txBody>
          <a:bodyPr vert="horz" lIns="91440" tIns="26404" rIns="91440" bIns="45720" rtlCol="0" anchor="ctr">
            <a:normAutofit/>
          </a:bodyPr>
          <a:lstStyle/>
          <a:p>
            <a:pPr defTabSz="342903">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defRPr/>
            </a:pPr>
            <a:r>
              <a:rPr lang="en-US" altLang="en-US" sz="3000" dirty="0"/>
              <a:t>Controller Area Network (CAN)</a:t>
            </a:r>
            <a:br>
              <a:rPr lang="en-US" altLang="en-US" sz="3000" dirty="0"/>
            </a:br>
            <a:r>
              <a:rPr lang="en-US" altLang="en-US" sz="3000" dirty="0"/>
              <a:t>VS. Local Area Network (LAN)</a:t>
            </a:r>
          </a:p>
        </p:txBody>
      </p:sp>
      <p:sp>
        <p:nvSpPr>
          <p:cNvPr id="69635" name="Rectangle 2"/>
          <p:cNvSpPr>
            <a:spLocks noGrp="1" noChangeArrowheads="1"/>
          </p:cNvSpPr>
          <p:nvPr>
            <p:ph idx="1"/>
          </p:nvPr>
        </p:nvSpPr>
        <p:spPr bwMode="auto">
          <a:xfrm>
            <a:off x="3174520" y="548901"/>
            <a:ext cx="5832612" cy="3577336"/>
          </a:xfrm>
        </p:spPr>
        <p:txBody>
          <a:bodyPr vert="horz" wrap="square" lIns="91440" tIns="13202" rIns="91440" bIns="45720" numCol="1" rtlCol="0" anchorCtr="0" compatLnSpc="1">
            <a:prstTxWarp prst="textNoShape">
              <a:avLst/>
            </a:prstTxWarp>
            <a:normAutofit/>
          </a:bodyPr>
          <a:lstStyle/>
          <a:p>
            <a:pP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altLang="en-US" sz="1497" b="1" dirty="0">
                <a:latin typeface="Liberation Serif;Times New Roma" pitchFamily="16" charset="0"/>
              </a:rPr>
              <a:t>Controller–area network</a:t>
            </a:r>
            <a:r>
              <a:rPr lang="en-US" altLang="en-US" sz="1497" dirty="0"/>
              <a:t> (</a:t>
            </a:r>
            <a:r>
              <a:rPr lang="en-US" altLang="en-US" sz="1497" b="1" dirty="0">
                <a:latin typeface="Liberation Serif;Times New Roma" pitchFamily="16" charset="0"/>
              </a:rPr>
              <a:t>CAN</a:t>
            </a:r>
            <a:r>
              <a:rPr lang="en-US" altLang="en-US" sz="1497" dirty="0"/>
              <a:t> or </a:t>
            </a:r>
            <a:r>
              <a:rPr lang="en-US" altLang="en-US" sz="1497" b="1" dirty="0">
                <a:latin typeface="Liberation Serif;Times New Roma" pitchFamily="16" charset="0"/>
              </a:rPr>
              <a:t>CAN-bus</a:t>
            </a:r>
            <a:r>
              <a:rPr lang="en-US" altLang="en-US" sz="1497" dirty="0"/>
              <a:t>) is a vehicle bus standard designed to allow microcontrollers and devices to communicate with each other </a:t>
            </a:r>
            <a:r>
              <a:rPr lang="en-US" altLang="en-US" sz="1497" b="1" dirty="0">
                <a:solidFill>
                  <a:schemeClr val="accent5"/>
                </a:solidFill>
              </a:rPr>
              <a:t>within a vehicle</a:t>
            </a:r>
            <a:r>
              <a:rPr lang="en-US" altLang="en-US" sz="1497" dirty="0"/>
              <a:t> without a host computer. </a:t>
            </a:r>
          </a:p>
          <a:p>
            <a:pP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sz="1633" b="1" dirty="0"/>
              <a:t>Local Area Network</a:t>
            </a:r>
            <a:r>
              <a:rPr lang="en-US" sz="1633" dirty="0"/>
              <a:t> (</a:t>
            </a:r>
            <a:r>
              <a:rPr lang="en-US" sz="1633" b="1" dirty="0"/>
              <a:t>LAN</a:t>
            </a:r>
            <a:r>
              <a:rPr lang="en-US" sz="1633" dirty="0"/>
              <a:t>) is a computer network that </a:t>
            </a:r>
            <a:r>
              <a:rPr lang="en-US" sz="1633" b="1" dirty="0">
                <a:solidFill>
                  <a:schemeClr val="accent5"/>
                </a:solidFill>
              </a:rPr>
              <a:t>interconnects computers within a limited area </a:t>
            </a:r>
            <a:r>
              <a:rPr lang="en-US" sz="1633" dirty="0"/>
              <a:t>such as a residence, school, laboratory, university campus or office building</a:t>
            </a:r>
            <a:r>
              <a:rPr lang="en-US" sz="1633" baseline="30000" dirty="0"/>
              <a:t> </a:t>
            </a:r>
            <a:r>
              <a:rPr lang="en-US" sz="1633" dirty="0"/>
              <a:t>and has its network equipment and interconnects locally managed. </a:t>
            </a:r>
          </a:p>
          <a:p>
            <a:pP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r>
              <a:rPr lang="en-US" sz="1633" dirty="0"/>
              <a:t>By contrast, a </a:t>
            </a:r>
            <a:r>
              <a:rPr lang="en-US" sz="1633" b="1" dirty="0"/>
              <a:t>Wide Area Network</a:t>
            </a:r>
            <a:r>
              <a:rPr lang="en-US" sz="1633" dirty="0"/>
              <a:t> </a:t>
            </a:r>
            <a:r>
              <a:rPr lang="en-US" sz="1633" b="1" dirty="0"/>
              <a:t>(WAN), </a:t>
            </a:r>
            <a:r>
              <a:rPr lang="en-US" sz="1633" dirty="0"/>
              <a:t>not only </a:t>
            </a:r>
            <a:r>
              <a:rPr lang="en-US" sz="1633" b="1" dirty="0">
                <a:solidFill>
                  <a:schemeClr val="accent5"/>
                </a:solidFill>
              </a:rPr>
              <a:t>covers a larger geographic distance</a:t>
            </a:r>
            <a:r>
              <a:rPr lang="en-US" sz="1633" dirty="0"/>
              <a:t>, but also generally involves leased telecommunication circuits or Internet links. An even greater contrast is the Internet, which is a system of globally connected business and personal computers.</a:t>
            </a:r>
            <a:endParaRPr lang="en-US" altLang="en-US" sz="1497" dirty="0"/>
          </a:p>
          <a:p>
            <a:pPr>
              <a:tabLst>
                <a:tab pos="492542" algn="l"/>
                <a:tab pos="985083" algn="l"/>
                <a:tab pos="1477625" algn="l"/>
                <a:tab pos="1970166" algn="l"/>
                <a:tab pos="2462708" algn="l"/>
                <a:tab pos="2955249" algn="l"/>
                <a:tab pos="3447791" algn="l"/>
                <a:tab pos="3940332" algn="l"/>
                <a:tab pos="4432874" algn="l"/>
                <a:tab pos="4925416" algn="l"/>
                <a:tab pos="5417957" algn="l"/>
                <a:tab pos="5910499" algn="l"/>
              </a:tabLst>
            </a:pPr>
            <a:endParaRPr lang="en-US" altLang="en-US" sz="1497" dirty="0"/>
          </a:p>
        </p:txBody>
      </p:sp>
      <p:sp>
        <p:nvSpPr>
          <p:cNvPr id="4" name="Rectangle 3"/>
          <p:cNvSpPr/>
          <p:nvPr/>
        </p:nvSpPr>
        <p:spPr>
          <a:xfrm>
            <a:off x="0" y="4684452"/>
            <a:ext cx="9144000" cy="35643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156763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60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8937762"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Types of Computer Connections (cont’d)</a:t>
            </a:r>
          </a:p>
        </p:txBody>
      </p:sp>
      <p:sp>
        <p:nvSpPr>
          <p:cNvPr id="3" name="TextBox 2"/>
          <p:cNvSpPr txBox="1"/>
          <p:nvPr/>
        </p:nvSpPr>
        <p:spPr>
          <a:xfrm>
            <a:off x="273000" y="712112"/>
            <a:ext cx="8871000" cy="3416320"/>
          </a:xfrm>
          <a:prstGeom prst="rect">
            <a:avLst/>
          </a:prstGeom>
          <a:noFill/>
        </p:spPr>
        <p:txBody>
          <a:bodyPr wrap="square" rtlCol="0">
            <a:spAutoFit/>
          </a:bodyPr>
          <a:lstStyle/>
          <a:p>
            <a:pPr marL="285750" indent="-285750">
              <a:buFont typeface="Arial"/>
              <a:buChar char="•"/>
            </a:pPr>
            <a:r>
              <a:rPr lang="en-US" dirty="0" smtClean="0"/>
              <a:t>Network Connections</a:t>
            </a:r>
          </a:p>
          <a:p>
            <a:pPr marL="742950" lvl="1" indent="-285750">
              <a:buFont typeface="Arial"/>
              <a:buChar char="•"/>
            </a:pPr>
            <a:r>
              <a:rPr lang="en-US" dirty="0" smtClean="0"/>
              <a:t>Wired</a:t>
            </a:r>
          </a:p>
          <a:p>
            <a:pPr marL="1200150" lvl="2" indent="-285750">
              <a:buFont typeface="Arial"/>
              <a:buChar char="•"/>
            </a:pPr>
            <a:r>
              <a:rPr lang="en-US" dirty="0" smtClean="0"/>
              <a:t>RJ-45</a:t>
            </a:r>
          </a:p>
          <a:p>
            <a:pPr marL="742950" lvl="1" indent="-285750">
              <a:buFont typeface="Arial"/>
              <a:buChar char="•"/>
            </a:pPr>
            <a:r>
              <a:rPr lang="en-US" dirty="0" smtClean="0"/>
              <a:t>Wireless</a:t>
            </a:r>
          </a:p>
          <a:p>
            <a:pPr marL="1200150" lvl="2" indent="-285750">
              <a:buFont typeface="Arial"/>
              <a:buChar char="•"/>
            </a:pPr>
            <a:r>
              <a:rPr lang="en-US" dirty="0" smtClean="0"/>
              <a:t>802.11 a/b/g/n</a:t>
            </a:r>
          </a:p>
          <a:p>
            <a:pPr marL="1200150" lvl="2" indent="-285750">
              <a:buFont typeface="Arial"/>
              <a:buChar char="•"/>
            </a:pPr>
            <a:r>
              <a:rPr lang="en-US" dirty="0" smtClean="0"/>
              <a:t>802.11 ac</a:t>
            </a:r>
          </a:p>
          <a:p>
            <a:pPr marL="1200150" lvl="2" indent="-285750">
              <a:buFont typeface="Arial"/>
              <a:buChar char="•"/>
            </a:pPr>
            <a:r>
              <a:rPr lang="en-US" dirty="0" smtClean="0"/>
              <a:t>Bluetooth</a:t>
            </a:r>
          </a:p>
          <a:p>
            <a:pPr marL="285750" indent="-285750">
              <a:buFont typeface="Arial"/>
              <a:buChar char="•"/>
            </a:pPr>
            <a:endParaRPr lang="en-US" dirty="0"/>
          </a:p>
          <a:p>
            <a:pPr marL="285750" indent="-285750">
              <a:buFont typeface="Arial"/>
              <a:buChar char="•"/>
            </a:pPr>
            <a:r>
              <a:rPr lang="en-US" dirty="0" smtClean="0"/>
              <a:t>Data </a:t>
            </a:r>
            <a:r>
              <a:rPr lang="en-US" dirty="0" err="1" smtClean="0"/>
              <a:t>Input/Output</a:t>
            </a:r>
            <a:r>
              <a:rPr lang="en-US" dirty="0" smtClean="0"/>
              <a:t> Connections</a:t>
            </a:r>
          </a:p>
          <a:p>
            <a:pPr marL="742950" lvl="1" indent="-285750">
              <a:buFont typeface="Arial"/>
              <a:buChar char="•"/>
            </a:pPr>
            <a:r>
              <a:rPr lang="en-US" dirty="0" smtClean="0"/>
              <a:t>Parallel, Serial, PS/2 Connections</a:t>
            </a:r>
          </a:p>
          <a:p>
            <a:pPr marL="742950" lvl="1" indent="-285750">
              <a:buFont typeface="Arial"/>
              <a:buChar char="•"/>
            </a:pPr>
            <a:r>
              <a:rPr lang="en-US" dirty="0" err="1" smtClean="0"/>
              <a:t>Firewire</a:t>
            </a:r>
            <a:r>
              <a:rPr lang="en-US" dirty="0" smtClean="0"/>
              <a:t>, Thunderbolt, Lightning</a:t>
            </a:r>
          </a:p>
          <a:p>
            <a:pPr marL="742950" lvl="1" indent="-285750">
              <a:buFont typeface="Arial"/>
              <a:buChar char="•"/>
            </a:pPr>
            <a:r>
              <a:rPr lang="en-US" dirty="0" smtClean="0"/>
              <a:t>USB</a:t>
            </a:r>
          </a:p>
        </p:txBody>
      </p:sp>
      <p:pic>
        <p:nvPicPr>
          <p:cNvPr id="7" name="Picture 6"/>
          <p:cNvPicPr>
            <a:picLocks noChangeAspect="1"/>
          </p:cNvPicPr>
          <p:nvPr/>
        </p:nvPicPr>
        <p:blipFill>
          <a:blip r:embed="rId3"/>
          <a:stretch>
            <a:fillRect/>
          </a:stretch>
        </p:blipFill>
        <p:spPr>
          <a:xfrm>
            <a:off x="4592299" y="963010"/>
            <a:ext cx="4110608" cy="2834902"/>
          </a:xfrm>
          <a:prstGeom prst="rect">
            <a:avLst/>
          </a:prstGeom>
        </p:spPr>
      </p:pic>
    </p:spTree>
    <p:extLst>
      <p:ext uri="{BB962C8B-B14F-4D97-AF65-F5344CB8AC3E}">
        <p14:creationId xmlns:p14="http://schemas.microsoft.com/office/powerpoint/2010/main" val="389260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1139480" y="1483559"/>
            <a:ext cx="7833895" cy="1292662"/>
          </a:xfrm>
          <a:prstGeom prst="rect">
            <a:avLst/>
          </a:prstGeom>
          <a:noFill/>
        </p:spPr>
        <p:txBody>
          <a:bodyPr wrap="square" rtlCol="0">
            <a:spAutoFit/>
          </a:bodyPr>
          <a:lstStyle/>
          <a:p>
            <a:pPr algn="r"/>
            <a:r>
              <a:rPr lang="en-US" sz="6000" b="1" i="1" dirty="0" smtClean="0">
                <a:solidFill>
                  <a:srgbClr val="FFFFFF"/>
                </a:solidFill>
                <a:effectLst>
                  <a:outerShdw blurRad="50800" dist="38100" dir="2700000" algn="tl" rotWithShape="0">
                    <a:srgbClr val="000000">
                      <a:alpha val="43000"/>
                    </a:srgbClr>
                  </a:outerShdw>
                </a:effectLst>
              </a:rPr>
              <a:t>Best Practices</a:t>
            </a:r>
          </a:p>
          <a:p>
            <a:pPr algn="r"/>
            <a:r>
              <a:rPr lang="en-US" b="1" dirty="0" smtClean="0">
                <a:solidFill>
                  <a:schemeClr val="bg1"/>
                </a:solidFill>
                <a:effectLst>
                  <a:outerShdw blurRad="50800" dist="38100" dir="2700000" algn="tl" rotWithShape="0">
                    <a:scrgbClr r="0" g="0" b="0">
                      <a:alpha val="43000"/>
                    </a:scrgbClr>
                  </a:outerShdw>
                </a:effectLst>
              </a:rPr>
              <a:t>How to Fix What You Did or Didn’t Do</a:t>
            </a:r>
            <a:endParaRPr lang="en-US" b="1" i="1" dirty="0" smtClean="0">
              <a:solidFill>
                <a:schemeClr val="bg1"/>
              </a:solidFill>
              <a:effectLst>
                <a:outerShdw blurRad="50800" dist="38100" dir="2700000" algn="tl" rotWithShape="0">
                  <a:scrgbClr r="0" g="0" b="0">
                    <a:alpha val="43000"/>
                  </a:scrgbClr>
                </a:outerShdw>
              </a:effectLst>
            </a:endParaRP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388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8937762"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What Am I Doing Wrong?</a:t>
            </a:r>
          </a:p>
        </p:txBody>
      </p:sp>
      <p:sp>
        <p:nvSpPr>
          <p:cNvPr id="3" name="TextBox 2"/>
          <p:cNvSpPr txBox="1"/>
          <p:nvPr/>
        </p:nvSpPr>
        <p:spPr>
          <a:xfrm>
            <a:off x="273000" y="712112"/>
            <a:ext cx="8871000" cy="2862323"/>
          </a:xfrm>
          <a:prstGeom prst="rect">
            <a:avLst/>
          </a:prstGeom>
          <a:noFill/>
        </p:spPr>
        <p:txBody>
          <a:bodyPr wrap="square" rtlCol="0">
            <a:spAutoFit/>
          </a:bodyPr>
          <a:lstStyle/>
          <a:p>
            <a:pPr marL="285750" indent="-285750">
              <a:buFont typeface="Arial"/>
              <a:buChar char="•"/>
            </a:pPr>
            <a:r>
              <a:rPr lang="en-US" dirty="0" smtClean="0"/>
              <a:t>Multiple Copies of Files</a:t>
            </a:r>
          </a:p>
          <a:p>
            <a:pPr marL="742950" lvl="1" indent="-285750">
              <a:buFont typeface="Arial"/>
              <a:buChar char="•"/>
            </a:pPr>
            <a:r>
              <a:rPr lang="en-US" dirty="0" smtClean="0"/>
              <a:t>Located in Different Locations</a:t>
            </a:r>
          </a:p>
          <a:p>
            <a:pPr marL="742950" lvl="1" indent="-285750">
              <a:buFont typeface="Arial"/>
              <a:buChar char="•"/>
            </a:pPr>
            <a:endParaRPr lang="en-US" dirty="0"/>
          </a:p>
          <a:p>
            <a:pPr marL="285750" indent="-285750">
              <a:buFont typeface="Arial"/>
              <a:buChar char="•"/>
            </a:pPr>
            <a:r>
              <a:rPr lang="en-US" dirty="0" smtClean="0"/>
              <a:t>Saving Frequently</a:t>
            </a:r>
          </a:p>
          <a:p>
            <a:pPr marL="742950" lvl="1" indent="-285750">
              <a:buFont typeface="Arial"/>
              <a:buChar char="•"/>
            </a:pPr>
            <a:r>
              <a:rPr lang="en-US" dirty="0" smtClean="0"/>
              <a:t>Setup Microsoft Office for Auto-Save</a:t>
            </a:r>
          </a:p>
          <a:p>
            <a:pPr marL="742950" lvl="1" indent="-285750">
              <a:buFont typeface="Arial"/>
              <a:buChar char="•"/>
            </a:pPr>
            <a:r>
              <a:rPr lang="en-US" dirty="0" smtClean="0"/>
              <a:t>Every Hour at Minimum</a:t>
            </a:r>
          </a:p>
          <a:p>
            <a:pPr marL="742950" lvl="1" indent="-285750">
              <a:buFont typeface="Arial"/>
              <a:buChar char="•"/>
            </a:pPr>
            <a:endParaRPr lang="en-US" dirty="0"/>
          </a:p>
          <a:p>
            <a:pPr marL="285750" indent="-285750">
              <a:buFont typeface="Arial"/>
              <a:buChar char="•"/>
            </a:pPr>
            <a:r>
              <a:rPr lang="en-US" dirty="0" smtClean="0"/>
              <a:t>Draining Battery</a:t>
            </a:r>
          </a:p>
          <a:p>
            <a:pPr marL="742950" lvl="1" indent="-285750">
              <a:buFont typeface="Arial"/>
              <a:buChar char="•"/>
            </a:pPr>
            <a:r>
              <a:rPr lang="en-US" dirty="0" smtClean="0"/>
              <a:t>Battery Memory</a:t>
            </a:r>
          </a:p>
          <a:p>
            <a:pPr marL="742950" lvl="1" indent="-285750">
              <a:buFont typeface="Arial"/>
              <a:buChar char="•"/>
            </a:pPr>
            <a:r>
              <a:rPr lang="en-US" dirty="0" smtClean="0"/>
              <a:t>Full Draining on Occasion</a:t>
            </a:r>
          </a:p>
        </p:txBody>
      </p:sp>
      <p:pic>
        <p:nvPicPr>
          <p:cNvPr id="4" name="Picture 3"/>
          <p:cNvPicPr>
            <a:picLocks noChangeAspect="1"/>
          </p:cNvPicPr>
          <p:nvPr/>
        </p:nvPicPr>
        <p:blipFill>
          <a:blip r:embed="rId3"/>
          <a:stretch>
            <a:fillRect/>
          </a:stretch>
        </p:blipFill>
        <p:spPr>
          <a:xfrm>
            <a:off x="5732805" y="660417"/>
            <a:ext cx="1317397" cy="1317397"/>
          </a:xfrm>
          <a:prstGeom prst="rect">
            <a:avLst/>
          </a:prstGeom>
        </p:spPr>
      </p:pic>
      <p:pic>
        <p:nvPicPr>
          <p:cNvPr id="5" name="Picture 4"/>
          <p:cNvPicPr>
            <a:picLocks noChangeAspect="1"/>
          </p:cNvPicPr>
          <p:nvPr/>
        </p:nvPicPr>
        <p:blipFill>
          <a:blip r:embed="rId4"/>
          <a:stretch>
            <a:fillRect/>
          </a:stretch>
        </p:blipFill>
        <p:spPr>
          <a:xfrm>
            <a:off x="7335195" y="1495428"/>
            <a:ext cx="1424217" cy="1424217"/>
          </a:xfrm>
          <a:prstGeom prst="rect">
            <a:avLst/>
          </a:prstGeom>
        </p:spPr>
      </p:pic>
      <p:pic>
        <p:nvPicPr>
          <p:cNvPr id="6" name="Picture 5"/>
          <p:cNvPicPr>
            <a:picLocks noChangeAspect="1"/>
          </p:cNvPicPr>
          <p:nvPr/>
        </p:nvPicPr>
        <p:blipFill>
          <a:blip r:embed="rId5"/>
          <a:stretch>
            <a:fillRect/>
          </a:stretch>
        </p:blipFill>
        <p:spPr>
          <a:xfrm>
            <a:off x="4538478" y="2919645"/>
            <a:ext cx="2388654" cy="1660861"/>
          </a:xfrm>
          <a:prstGeom prst="rect">
            <a:avLst/>
          </a:prstGeom>
        </p:spPr>
      </p:pic>
    </p:spTree>
    <p:extLst>
      <p:ext uri="{BB962C8B-B14F-4D97-AF65-F5344CB8AC3E}">
        <p14:creationId xmlns:p14="http://schemas.microsoft.com/office/powerpoint/2010/main" val="421915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8937762"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How Did I Do that?!</a:t>
            </a:r>
          </a:p>
        </p:txBody>
      </p:sp>
      <p:sp>
        <p:nvSpPr>
          <p:cNvPr id="3" name="TextBox 2"/>
          <p:cNvSpPr txBox="1"/>
          <p:nvPr/>
        </p:nvSpPr>
        <p:spPr>
          <a:xfrm>
            <a:off x="273000" y="712112"/>
            <a:ext cx="3465906" cy="4247317"/>
          </a:xfrm>
          <a:prstGeom prst="rect">
            <a:avLst/>
          </a:prstGeom>
          <a:noFill/>
        </p:spPr>
        <p:txBody>
          <a:bodyPr wrap="square" rtlCol="0">
            <a:spAutoFit/>
          </a:bodyPr>
          <a:lstStyle/>
          <a:p>
            <a:pPr marL="285750" indent="-285750">
              <a:buFont typeface="Arial"/>
              <a:buChar char="•"/>
            </a:pPr>
            <a:r>
              <a:rPr lang="en-US" dirty="0" smtClean="0"/>
              <a:t>Virus Issues</a:t>
            </a:r>
          </a:p>
          <a:p>
            <a:pPr marL="742950" lvl="1" indent="-285750">
              <a:buFont typeface="Arial"/>
              <a:buChar char="•"/>
            </a:pPr>
            <a:r>
              <a:rPr lang="en-US" dirty="0" smtClean="0"/>
              <a:t>Pop-ups</a:t>
            </a:r>
          </a:p>
          <a:p>
            <a:pPr marL="742950" lvl="1" indent="-285750">
              <a:buFont typeface="Arial"/>
              <a:buChar char="•"/>
            </a:pPr>
            <a:r>
              <a:rPr lang="en-US" dirty="0" smtClean="0"/>
              <a:t>Slowness, but is it a virus?</a:t>
            </a:r>
          </a:p>
          <a:p>
            <a:pPr marL="742950" lvl="1" indent="-285750">
              <a:buFont typeface="Arial"/>
              <a:buChar char="•"/>
            </a:pPr>
            <a:r>
              <a:rPr lang="en-US" dirty="0" smtClean="0"/>
              <a:t>Random Fan Noise</a:t>
            </a:r>
          </a:p>
          <a:p>
            <a:pPr marL="742950" lvl="1" indent="-285750">
              <a:buFont typeface="Arial"/>
              <a:buChar char="•"/>
            </a:pPr>
            <a:r>
              <a:rPr lang="en-US" dirty="0" smtClean="0"/>
              <a:t>I lost all my files?!</a:t>
            </a:r>
          </a:p>
          <a:p>
            <a:pPr marL="742950" lvl="1" indent="-285750">
              <a:buFont typeface="Arial"/>
              <a:buChar char="•"/>
            </a:pPr>
            <a:endParaRPr lang="en-US" dirty="0"/>
          </a:p>
          <a:p>
            <a:pPr marL="285750" indent="-285750">
              <a:buFont typeface="Arial"/>
              <a:buChar char="•"/>
            </a:pPr>
            <a:r>
              <a:rPr lang="en-US" dirty="0" smtClean="0"/>
              <a:t>Types of Viruses</a:t>
            </a:r>
          </a:p>
          <a:p>
            <a:pPr marL="742950" lvl="1" indent="-285750">
              <a:buFont typeface="Arial"/>
              <a:buChar char="•"/>
            </a:pPr>
            <a:r>
              <a:rPr lang="en-US" dirty="0" smtClean="0"/>
              <a:t>What is a virus?</a:t>
            </a:r>
          </a:p>
          <a:p>
            <a:pPr marL="1200150" lvl="2" indent="-285750">
              <a:buFont typeface="Arial"/>
              <a:buChar char="•"/>
            </a:pPr>
            <a:r>
              <a:rPr lang="en-US" dirty="0" smtClean="0"/>
              <a:t>Malware</a:t>
            </a:r>
          </a:p>
          <a:p>
            <a:pPr marL="1200150" lvl="2" indent="-285750">
              <a:buFont typeface="Arial"/>
              <a:buChar char="•"/>
            </a:pPr>
            <a:r>
              <a:rPr lang="en-US" dirty="0" smtClean="0"/>
              <a:t>Spyware</a:t>
            </a:r>
          </a:p>
          <a:p>
            <a:pPr marL="1200150" lvl="2" indent="-285750">
              <a:buFont typeface="Arial"/>
              <a:buChar char="•"/>
            </a:pPr>
            <a:r>
              <a:rPr lang="en-US" dirty="0" err="1" smtClean="0"/>
              <a:t>Ransomware</a:t>
            </a:r>
            <a:endParaRPr lang="en-US" dirty="0"/>
          </a:p>
          <a:p>
            <a:pPr marL="285750" indent="-285750">
              <a:buFont typeface="Arial"/>
              <a:buChar char="•"/>
            </a:pPr>
            <a:r>
              <a:rPr lang="en-US" dirty="0" smtClean="0"/>
              <a:t>Prevention</a:t>
            </a:r>
          </a:p>
          <a:p>
            <a:pPr marL="742950" lvl="1" indent="-285750">
              <a:buFont typeface="Arial"/>
              <a:buChar char="•"/>
            </a:pPr>
            <a:r>
              <a:rPr lang="en-US" dirty="0" smtClean="0"/>
              <a:t>Website Issues</a:t>
            </a:r>
          </a:p>
          <a:p>
            <a:pPr marL="742950" lvl="1" indent="-285750">
              <a:buFont typeface="Arial"/>
              <a:buChar char="•"/>
            </a:pPr>
            <a:r>
              <a:rPr lang="en-US" dirty="0" smtClean="0"/>
              <a:t>Spam</a:t>
            </a:r>
          </a:p>
          <a:p>
            <a:pPr marL="742950" lvl="1" indent="-285750">
              <a:buFont typeface="Arial"/>
              <a:buChar char="•"/>
            </a:pPr>
            <a:endParaRPr lang="en-US" dirty="0" smtClean="0"/>
          </a:p>
        </p:txBody>
      </p:sp>
      <p:sp>
        <p:nvSpPr>
          <p:cNvPr id="4" name="TextBox 3"/>
          <p:cNvSpPr txBox="1"/>
          <p:nvPr/>
        </p:nvSpPr>
        <p:spPr>
          <a:xfrm>
            <a:off x="3772740" y="722096"/>
            <a:ext cx="3465906" cy="2862323"/>
          </a:xfrm>
          <a:prstGeom prst="rect">
            <a:avLst/>
          </a:prstGeom>
          <a:noFill/>
        </p:spPr>
        <p:txBody>
          <a:bodyPr wrap="square" rtlCol="0">
            <a:spAutoFit/>
          </a:bodyPr>
          <a:lstStyle/>
          <a:p>
            <a:pPr marL="285750" indent="-285750">
              <a:buFont typeface="Arial"/>
              <a:buChar char="•"/>
            </a:pPr>
            <a:r>
              <a:rPr lang="en-US" dirty="0" smtClean="0"/>
              <a:t>Remediating Viruses</a:t>
            </a:r>
          </a:p>
          <a:p>
            <a:pPr marL="742950" lvl="1" indent="-285750">
              <a:buFont typeface="Arial"/>
              <a:buChar char="•"/>
            </a:pPr>
            <a:r>
              <a:rPr lang="en-US" dirty="0" smtClean="0"/>
              <a:t>Antivirus Software</a:t>
            </a:r>
          </a:p>
          <a:p>
            <a:pPr marL="742950" lvl="1" indent="-285750">
              <a:buFont typeface="Arial"/>
              <a:buChar char="•"/>
            </a:pPr>
            <a:r>
              <a:rPr lang="en-US" dirty="0" smtClean="0"/>
              <a:t>Removal Tools</a:t>
            </a:r>
          </a:p>
          <a:p>
            <a:pPr marL="1200150" lvl="2" indent="-285750">
              <a:buFont typeface="Arial"/>
              <a:buChar char="•"/>
            </a:pPr>
            <a:r>
              <a:rPr lang="en-US" dirty="0" smtClean="0"/>
              <a:t>Spyware A&amp;D</a:t>
            </a:r>
          </a:p>
          <a:p>
            <a:pPr marL="1200150" lvl="2" indent="-285750">
              <a:buFont typeface="Arial"/>
              <a:buChar char="•"/>
            </a:pPr>
            <a:r>
              <a:rPr lang="en-US" dirty="0" err="1" smtClean="0"/>
              <a:t>AdAware</a:t>
            </a:r>
            <a:endParaRPr lang="en-US" dirty="0" smtClean="0"/>
          </a:p>
          <a:p>
            <a:pPr marL="1200150" lvl="2" indent="-285750">
              <a:buFont typeface="Arial"/>
              <a:buChar char="•"/>
            </a:pPr>
            <a:r>
              <a:rPr lang="en-US" dirty="0" err="1" smtClean="0"/>
              <a:t>SuperAntiSpyware</a:t>
            </a:r>
            <a:endParaRPr lang="en-US" dirty="0" smtClean="0"/>
          </a:p>
          <a:p>
            <a:pPr marL="1200150" lvl="2" indent="-285750">
              <a:buFont typeface="Arial"/>
              <a:buChar char="•"/>
            </a:pPr>
            <a:r>
              <a:rPr lang="en-US" dirty="0" smtClean="0"/>
              <a:t>Spyware Blaster</a:t>
            </a:r>
          </a:p>
          <a:p>
            <a:pPr marL="1200150" lvl="2" indent="-285750">
              <a:buFont typeface="Arial"/>
              <a:buChar char="•"/>
            </a:pPr>
            <a:endParaRPr lang="en-US" dirty="0" smtClean="0"/>
          </a:p>
          <a:p>
            <a:pPr marL="1200150" lvl="2" indent="-285750">
              <a:buFont typeface="Arial"/>
              <a:buChar char="•"/>
            </a:pPr>
            <a:endParaRPr lang="en-US" dirty="0" smtClean="0"/>
          </a:p>
          <a:p>
            <a:pPr marL="742950" lvl="1" indent="-285750">
              <a:buFont typeface="Arial"/>
              <a:buChar char="•"/>
            </a:pPr>
            <a:endParaRPr lang="en-US" dirty="0" smtClean="0"/>
          </a:p>
        </p:txBody>
      </p:sp>
      <p:pic>
        <p:nvPicPr>
          <p:cNvPr id="5" name="Picture 4"/>
          <p:cNvPicPr>
            <a:picLocks noChangeAspect="1"/>
          </p:cNvPicPr>
          <p:nvPr/>
        </p:nvPicPr>
        <p:blipFill>
          <a:blip r:embed="rId3"/>
          <a:stretch>
            <a:fillRect/>
          </a:stretch>
        </p:blipFill>
        <p:spPr>
          <a:xfrm>
            <a:off x="6907892" y="2205512"/>
            <a:ext cx="1958658" cy="1958658"/>
          </a:xfrm>
          <a:prstGeom prst="rect">
            <a:avLst/>
          </a:prstGeom>
        </p:spPr>
      </p:pic>
    </p:spTree>
    <p:extLst>
      <p:ext uri="{BB962C8B-B14F-4D97-AF65-F5344CB8AC3E}">
        <p14:creationId xmlns:p14="http://schemas.microsoft.com/office/powerpoint/2010/main" val="374194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1139480" y="1483559"/>
            <a:ext cx="7833895" cy="1015663"/>
          </a:xfrm>
          <a:prstGeom prst="rect">
            <a:avLst/>
          </a:prstGeom>
          <a:noFill/>
        </p:spPr>
        <p:txBody>
          <a:bodyPr wrap="square" rtlCol="0">
            <a:spAutoFit/>
          </a:bodyPr>
          <a:lstStyle/>
          <a:p>
            <a:pPr algn="r"/>
            <a:r>
              <a:rPr lang="en-US" sz="6000" b="1" i="1" dirty="0" smtClean="0">
                <a:solidFill>
                  <a:srgbClr val="FFFFFF"/>
                </a:solidFill>
                <a:effectLst>
                  <a:outerShdw blurRad="50800" dist="38100" dir="2700000" algn="tl" rotWithShape="0">
                    <a:srgbClr val="000000">
                      <a:alpha val="43000"/>
                    </a:srgbClr>
                  </a:outerShdw>
                </a:effectLst>
              </a:rPr>
              <a:t>Your ASUS Tablet</a:t>
            </a: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39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5946641"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What Defines a Tablet?</a:t>
            </a:r>
          </a:p>
        </p:txBody>
      </p:sp>
      <p:sp>
        <p:nvSpPr>
          <p:cNvPr id="3" name="TextBox 2"/>
          <p:cNvSpPr txBox="1"/>
          <p:nvPr/>
        </p:nvSpPr>
        <p:spPr>
          <a:xfrm>
            <a:off x="273000" y="712112"/>
            <a:ext cx="8712245" cy="3139321"/>
          </a:xfrm>
          <a:prstGeom prst="rect">
            <a:avLst/>
          </a:prstGeom>
          <a:noFill/>
        </p:spPr>
        <p:txBody>
          <a:bodyPr wrap="square" rtlCol="0">
            <a:spAutoFit/>
          </a:bodyPr>
          <a:lstStyle/>
          <a:p>
            <a:pPr marL="285750" indent="-285750">
              <a:buFont typeface="Arial"/>
              <a:buChar char="•"/>
            </a:pPr>
            <a:r>
              <a:rPr lang="en-US" dirty="0" smtClean="0"/>
              <a:t>Tablet is a Form, Not a Type</a:t>
            </a:r>
          </a:p>
          <a:p>
            <a:pPr marL="742950" lvl="1" indent="-285750">
              <a:buFont typeface="Arial"/>
              <a:buChar char="•"/>
            </a:pPr>
            <a:r>
              <a:rPr lang="en-US" dirty="0" smtClean="0"/>
              <a:t>Convertible</a:t>
            </a:r>
          </a:p>
          <a:p>
            <a:pPr marL="742950" lvl="1" indent="-285750">
              <a:buFont typeface="Arial"/>
              <a:buChar char="•"/>
            </a:pPr>
            <a:r>
              <a:rPr lang="en-US" dirty="0" smtClean="0"/>
              <a:t>Slate</a:t>
            </a:r>
          </a:p>
          <a:p>
            <a:pPr marL="742950" lvl="1" indent="-285750">
              <a:buFont typeface="Arial"/>
              <a:buChar char="•"/>
            </a:pPr>
            <a:r>
              <a:rPr lang="en-US" dirty="0" smtClean="0"/>
              <a:t>Hybrid</a:t>
            </a:r>
          </a:p>
          <a:p>
            <a:pPr marL="742950" lvl="1" indent="-285750">
              <a:buFont typeface="Arial"/>
              <a:buChar char="•"/>
            </a:pPr>
            <a:endParaRPr lang="en-US" dirty="0" smtClean="0"/>
          </a:p>
          <a:p>
            <a:pPr marL="285750" indent="-285750">
              <a:buFont typeface="Arial"/>
              <a:buChar char="•"/>
            </a:pPr>
            <a:r>
              <a:rPr lang="en-US" dirty="0" smtClean="0"/>
              <a:t>Multiple Manufacturers</a:t>
            </a:r>
          </a:p>
          <a:p>
            <a:pPr marL="285750" indent="-285750">
              <a:buFont typeface="Arial"/>
              <a:buChar char="•"/>
            </a:pPr>
            <a:endParaRPr lang="en-US" dirty="0" smtClean="0"/>
          </a:p>
          <a:p>
            <a:pPr marL="285750" indent="-285750">
              <a:buFont typeface="Arial"/>
              <a:buChar char="•"/>
            </a:pPr>
            <a:r>
              <a:rPr lang="en-US" dirty="0" smtClean="0"/>
              <a:t>Tablet Operating Systems</a:t>
            </a:r>
          </a:p>
          <a:p>
            <a:pPr marL="742950" lvl="1" indent="-285750">
              <a:buFont typeface="Arial"/>
              <a:buChar char="•"/>
            </a:pPr>
            <a:r>
              <a:rPr lang="en-US" dirty="0" smtClean="0"/>
              <a:t>Android</a:t>
            </a:r>
          </a:p>
          <a:p>
            <a:pPr marL="742950" lvl="1" indent="-285750">
              <a:buFont typeface="Arial"/>
              <a:buChar char="•"/>
            </a:pPr>
            <a:r>
              <a:rPr lang="en-US" dirty="0" smtClean="0"/>
              <a:t>Windows</a:t>
            </a:r>
          </a:p>
          <a:p>
            <a:pPr marL="742950" lvl="1" indent="-285750">
              <a:buFont typeface="Arial"/>
              <a:buChar char="•"/>
            </a:pPr>
            <a:r>
              <a:rPr lang="en-US" dirty="0" err="1" smtClean="0"/>
              <a:t>iOS</a:t>
            </a:r>
            <a:endParaRPr lang="en-US" dirty="0" smtClean="0"/>
          </a:p>
        </p:txBody>
      </p:sp>
      <p:pic>
        <p:nvPicPr>
          <p:cNvPr id="4" name="Picture 3"/>
          <p:cNvPicPr>
            <a:picLocks noChangeAspect="1"/>
          </p:cNvPicPr>
          <p:nvPr/>
        </p:nvPicPr>
        <p:blipFill rotWithShape="1">
          <a:blip r:embed="rId3"/>
          <a:srcRect b="11162"/>
          <a:stretch/>
        </p:blipFill>
        <p:spPr>
          <a:xfrm>
            <a:off x="3219250" y="0"/>
            <a:ext cx="5432220" cy="4569363"/>
          </a:xfrm>
          <a:prstGeom prst="rect">
            <a:avLst/>
          </a:prstGeom>
        </p:spPr>
      </p:pic>
    </p:spTree>
    <p:extLst>
      <p:ext uri="{BB962C8B-B14F-4D97-AF65-F5344CB8AC3E}">
        <p14:creationId xmlns:p14="http://schemas.microsoft.com/office/powerpoint/2010/main" val="3383620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5946641"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Design of the Device</a:t>
            </a:r>
          </a:p>
        </p:txBody>
      </p:sp>
      <p:sp>
        <p:nvSpPr>
          <p:cNvPr id="3" name="TextBox 2"/>
          <p:cNvSpPr txBox="1"/>
          <p:nvPr/>
        </p:nvSpPr>
        <p:spPr>
          <a:xfrm>
            <a:off x="273000" y="712112"/>
            <a:ext cx="2884299" cy="3139321"/>
          </a:xfrm>
          <a:prstGeom prst="rect">
            <a:avLst/>
          </a:prstGeom>
          <a:noFill/>
        </p:spPr>
        <p:txBody>
          <a:bodyPr wrap="square" rtlCol="0">
            <a:spAutoFit/>
          </a:bodyPr>
          <a:lstStyle/>
          <a:p>
            <a:pPr marL="285750" indent="-285750">
              <a:buFont typeface="Arial"/>
              <a:buChar char="•"/>
            </a:pPr>
            <a:r>
              <a:rPr lang="en-US" dirty="0" smtClean="0"/>
              <a:t>Types of Ports	</a:t>
            </a:r>
          </a:p>
          <a:p>
            <a:pPr marL="742950" lvl="1" indent="-285750">
              <a:buFont typeface="Arial"/>
              <a:buChar char="•"/>
            </a:pPr>
            <a:r>
              <a:rPr lang="en-US" dirty="0" smtClean="0"/>
              <a:t>Mini-HDMI</a:t>
            </a:r>
          </a:p>
          <a:p>
            <a:pPr marL="742950" lvl="1" indent="-285750">
              <a:buFont typeface="Arial"/>
              <a:buChar char="•"/>
            </a:pPr>
            <a:r>
              <a:rPr lang="en-US" dirty="0" smtClean="0"/>
              <a:t>Micro-USB</a:t>
            </a:r>
          </a:p>
          <a:p>
            <a:pPr marL="742950" lvl="1" indent="-285750">
              <a:buFont typeface="Arial"/>
              <a:buChar char="•"/>
            </a:pPr>
            <a:r>
              <a:rPr lang="en-US" dirty="0" smtClean="0"/>
              <a:t>USB Port</a:t>
            </a:r>
          </a:p>
          <a:p>
            <a:pPr marL="742950" lvl="1" indent="-285750">
              <a:buFont typeface="Arial"/>
              <a:buChar char="•"/>
            </a:pPr>
            <a:r>
              <a:rPr lang="en-US" dirty="0" smtClean="0"/>
              <a:t>Docking Port</a:t>
            </a:r>
          </a:p>
          <a:p>
            <a:pPr marL="742950" lvl="1" indent="-285750">
              <a:buFont typeface="Arial"/>
              <a:buChar char="•"/>
            </a:pPr>
            <a:r>
              <a:rPr lang="en-US" dirty="0" smtClean="0"/>
              <a:t>Micro-SD Slot</a:t>
            </a:r>
          </a:p>
          <a:p>
            <a:pPr marL="285750" indent="-285750">
              <a:buFont typeface="Arial"/>
              <a:buChar char="•"/>
            </a:pPr>
            <a:endParaRPr lang="en-US" dirty="0"/>
          </a:p>
          <a:p>
            <a:pPr marL="285750" indent="-285750">
              <a:buFont typeface="Arial"/>
              <a:buChar char="•"/>
            </a:pPr>
            <a:r>
              <a:rPr lang="en-US" dirty="0" smtClean="0"/>
              <a:t>Types of Processors</a:t>
            </a:r>
          </a:p>
          <a:p>
            <a:pPr marL="742950" lvl="1" indent="-285750">
              <a:buFont typeface="Arial"/>
              <a:buChar char="•"/>
            </a:pPr>
            <a:r>
              <a:rPr lang="en-US" dirty="0" smtClean="0"/>
              <a:t>Intel ATOM</a:t>
            </a:r>
          </a:p>
          <a:p>
            <a:pPr marL="742950" lvl="1" indent="-285750">
              <a:buFont typeface="Arial"/>
              <a:buChar char="•"/>
            </a:pPr>
            <a:r>
              <a:rPr lang="en-US" dirty="0" smtClean="0"/>
              <a:t>Intel Core Duo</a:t>
            </a:r>
          </a:p>
          <a:p>
            <a:pPr marL="742950" lvl="1" indent="-285750">
              <a:buFont typeface="Arial"/>
              <a:buChar char="•"/>
            </a:pPr>
            <a:r>
              <a:rPr lang="en-US" dirty="0" smtClean="0"/>
              <a:t>Intel Core i3, i5, i7</a:t>
            </a:r>
          </a:p>
        </p:txBody>
      </p:sp>
      <p:sp>
        <p:nvSpPr>
          <p:cNvPr id="4" name="TextBox 3"/>
          <p:cNvSpPr txBox="1"/>
          <p:nvPr/>
        </p:nvSpPr>
        <p:spPr>
          <a:xfrm>
            <a:off x="3523470" y="722096"/>
            <a:ext cx="2884299" cy="2585323"/>
          </a:xfrm>
          <a:prstGeom prst="rect">
            <a:avLst/>
          </a:prstGeom>
          <a:noFill/>
        </p:spPr>
        <p:txBody>
          <a:bodyPr wrap="square" rtlCol="0">
            <a:spAutoFit/>
          </a:bodyPr>
          <a:lstStyle/>
          <a:p>
            <a:pPr marL="285750" indent="-285750">
              <a:buFont typeface="Arial"/>
              <a:buChar char="•"/>
            </a:pPr>
            <a:r>
              <a:rPr lang="en-US" dirty="0" smtClean="0"/>
              <a:t>Types of Storage</a:t>
            </a:r>
          </a:p>
          <a:p>
            <a:pPr marL="742950" lvl="1" indent="-285750">
              <a:buFont typeface="Arial"/>
              <a:buChar char="•"/>
            </a:pPr>
            <a:r>
              <a:rPr lang="en-US" dirty="0" smtClean="0"/>
              <a:t>Solid State Storage</a:t>
            </a:r>
          </a:p>
          <a:p>
            <a:pPr marL="1200150" lvl="2" indent="-285750">
              <a:buFont typeface="Arial"/>
              <a:buChar char="•"/>
            </a:pPr>
            <a:r>
              <a:rPr lang="en-US" dirty="0" smtClean="0"/>
              <a:t>Internal</a:t>
            </a:r>
          </a:p>
          <a:p>
            <a:pPr marL="1200150" lvl="2" indent="-285750">
              <a:buFont typeface="Arial"/>
              <a:buChar char="•"/>
            </a:pPr>
            <a:r>
              <a:rPr lang="en-US" dirty="0" smtClean="0"/>
              <a:t>External</a:t>
            </a:r>
          </a:p>
          <a:p>
            <a:pPr marL="742950" lvl="1" indent="-285750">
              <a:buFont typeface="Arial"/>
              <a:buChar char="•"/>
            </a:pPr>
            <a:r>
              <a:rPr lang="en-US" dirty="0" smtClean="0"/>
              <a:t>Spinning Disk</a:t>
            </a:r>
          </a:p>
          <a:p>
            <a:pPr marL="742950" lvl="1" indent="-285750">
              <a:buFont typeface="Arial"/>
              <a:buChar char="•"/>
            </a:pPr>
            <a:endParaRPr lang="en-US" dirty="0"/>
          </a:p>
          <a:p>
            <a:pPr marL="285750" indent="-285750">
              <a:buFont typeface="Arial"/>
              <a:buChar char="•"/>
            </a:pPr>
            <a:r>
              <a:rPr lang="en-US" dirty="0" smtClean="0"/>
              <a:t>Types of Memory</a:t>
            </a:r>
          </a:p>
          <a:p>
            <a:pPr marL="742950" lvl="1" indent="-285750">
              <a:buFont typeface="Arial"/>
              <a:buChar char="•"/>
            </a:pPr>
            <a:r>
              <a:rPr lang="en-US" dirty="0" smtClean="0"/>
              <a:t>RAM</a:t>
            </a:r>
          </a:p>
          <a:p>
            <a:pPr marL="742950" lvl="1" indent="-285750">
              <a:buFont typeface="Arial"/>
              <a:buChar char="•"/>
            </a:pPr>
            <a:r>
              <a:rPr lang="en-US" dirty="0" smtClean="0"/>
              <a:t>ROM</a:t>
            </a:r>
          </a:p>
        </p:txBody>
      </p:sp>
      <p:pic>
        <p:nvPicPr>
          <p:cNvPr id="5" name="Picture 4"/>
          <p:cNvPicPr>
            <a:picLocks noChangeAspect="1"/>
          </p:cNvPicPr>
          <p:nvPr/>
        </p:nvPicPr>
        <p:blipFill>
          <a:blip r:embed="rId3"/>
          <a:stretch>
            <a:fillRect/>
          </a:stretch>
        </p:blipFill>
        <p:spPr>
          <a:xfrm>
            <a:off x="4831068" y="2599194"/>
            <a:ext cx="3037952" cy="2285925"/>
          </a:xfrm>
          <a:prstGeom prst="rect">
            <a:avLst/>
          </a:prstGeom>
        </p:spPr>
      </p:pic>
    </p:spTree>
    <p:extLst>
      <p:ext uri="{BB962C8B-B14F-4D97-AF65-F5344CB8AC3E}">
        <p14:creationId xmlns:p14="http://schemas.microsoft.com/office/powerpoint/2010/main" val="244689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8462980"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Accessory Functions of ASUS Tablet </a:t>
            </a:r>
          </a:p>
        </p:txBody>
      </p:sp>
      <p:sp>
        <p:nvSpPr>
          <p:cNvPr id="3" name="TextBox 2"/>
          <p:cNvSpPr txBox="1"/>
          <p:nvPr/>
        </p:nvSpPr>
        <p:spPr>
          <a:xfrm>
            <a:off x="273001" y="712112"/>
            <a:ext cx="3216646" cy="3416320"/>
          </a:xfrm>
          <a:prstGeom prst="rect">
            <a:avLst/>
          </a:prstGeom>
          <a:noFill/>
        </p:spPr>
        <p:txBody>
          <a:bodyPr wrap="square" rtlCol="0">
            <a:spAutoFit/>
          </a:bodyPr>
          <a:lstStyle/>
          <a:p>
            <a:pPr marL="285750" indent="-285750">
              <a:buFont typeface="Arial"/>
              <a:buChar char="•"/>
            </a:pPr>
            <a:r>
              <a:rPr lang="en-US" dirty="0" smtClean="0"/>
              <a:t>Function Buttons</a:t>
            </a:r>
            <a:endParaRPr lang="en-US" dirty="0"/>
          </a:p>
          <a:p>
            <a:pPr marL="285750" indent="-285750">
              <a:buFont typeface="Arial"/>
              <a:buChar char="•"/>
            </a:pPr>
            <a:endParaRPr lang="en-US" dirty="0" smtClean="0"/>
          </a:p>
          <a:p>
            <a:pPr marL="285750" indent="-285750">
              <a:buFont typeface="Arial"/>
              <a:buChar char="•"/>
            </a:pPr>
            <a:r>
              <a:rPr lang="en-US" dirty="0" smtClean="0"/>
              <a:t>FN + F1</a:t>
            </a:r>
          </a:p>
          <a:p>
            <a:pPr marL="742950" lvl="1" indent="-285750">
              <a:buFont typeface="Arial"/>
              <a:buChar char="•"/>
            </a:pPr>
            <a:r>
              <a:rPr lang="en-US" dirty="0" smtClean="0"/>
              <a:t>Put Tablet to Sleep</a:t>
            </a:r>
          </a:p>
          <a:p>
            <a:pPr marL="285750" indent="-285750">
              <a:buFont typeface="Arial"/>
              <a:buChar char="•"/>
            </a:pPr>
            <a:r>
              <a:rPr lang="en-US" dirty="0" smtClean="0"/>
              <a:t>FN + F2</a:t>
            </a:r>
          </a:p>
          <a:p>
            <a:pPr marL="742950" lvl="1" indent="-285750">
              <a:buFont typeface="Arial"/>
              <a:buChar char="•"/>
            </a:pPr>
            <a:r>
              <a:rPr lang="en-US" dirty="0" smtClean="0"/>
              <a:t>Wireless On/Off</a:t>
            </a:r>
          </a:p>
          <a:p>
            <a:pPr marL="285750" indent="-285750">
              <a:buFont typeface="Arial"/>
              <a:buChar char="•"/>
            </a:pPr>
            <a:r>
              <a:rPr lang="en-US" dirty="0" smtClean="0"/>
              <a:t>FN + F5</a:t>
            </a:r>
          </a:p>
          <a:p>
            <a:pPr marL="742950" lvl="1" indent="-285750">
              <a:buFont typeface="Arial"/>
              <a:buChar char="•"/>
            </a:pPr>
            <a:r>
              <a:rPr lang="en-US" dirty="0" smtClean="0"/>
              <a:t>Brightness Decrease</a:t>
            </a:r>
          </a:p>
          <a:p>
            <a:pPr marL="285750" indent="-285750">
              <a:buFont typeface="Arial"/>
              <a:buChar char="•"/>
            </a:pPr>
            <a:r>
              <a:rPr lang="en-US" dirty="0" smtClean="0"/>
              <a:t>FN + F6</a:t>
            </a:r>
          </a:p>
          <a:p>
            <a:pPr marL="742950" lvl="1" indent="-285750">
              <a:buFont typeface="Arial"/>
              <a:buChar char="•"/>
            </a:pPr>
            <a:r>
              <a:rPr lang="en-US" dirty="0" smtClean="0"/>
              <a:t>Brightness Increase</a:t>
            </a:r>
          </a:p>
          <a:p>
            <a:pPr marL="285750" indent="-285750">
              <a:buFont typeface="Arial"/>
              <a:buChar char="•"/>
            </a:pPr>
            <a:r>
              <a:rPr lang="en-US" dirty="0" smtClean="0"/>
              <a:t>FN + F8</a:t>
            </a:r>
          </a:p>
          <a:p>
            <a:pPr marL="742950" lvl="1" indent="-285750">
              <a:buFont typeface="Arial"/>
              <a:buChar char="•"/>
            </a:pPr>
            <a:r>
              <a:rPr lang="en-US" dirty="0" smtClean="0"/>
              <a:t>External Display On/Off</a:t>
            </a:r>
            <a:endParaRPr lang="en-US" dirty="0"/>
          </a:p>
        </p:txBody>
      </p:sp>
      <p:sp>
        <p:nvSpPr>
          <p:cNvPr id="4" name="TextBox 3"/>
          <p:cNvSpPr txBox="1"/>
          <p:nvPr/>
        </p:nvSpPr>
        <p:spPr>
          <a:xfrm>
            <a:off x="3392900" y="722096"/>
            <a:ext cx="4286701" cy="2862323"/>
          </a:xfrm>
          <a:prstGeom prst="rect">
            <a:avLst/>
          </a:prstGeom>
          <a:noFill/>
        </p:spPr>
        <p:txBody>
          <a:bodyPr wrap="square" rtlCol="0">
            <a:spAutoFit/>
          </a:bodyPr>
          <a:lstStyle/>
          <a:p>
            <a:endParaRPr lang="en-US" dirty="0"/>
          </a:p>
          <a:p>
            <a:pPr marL="285750" indent="-285750">
              <a:buFont typeface="Arial"/>
              <a:buChar char="•"/>
            </a:pPr>
            <a:endParaRPr lang="en-US" dirty="0" smtClean="0"/>
          </a:p>
          <a:p>
            <a:pPr marL="285750" indent="-285750">
              <a:buFont typeface="Arial"/>
              <a:buChar char="•"/>
            </a:pPr>
            <a:r>
              <a:rPr lang="en-US" dirty="0" smtClean="0"/>
              <a:t>FN + F9</a:t>
            </a:r>
          </a:p>
          <a:p>
            <a:pPr marL="742950" lvl="1" indent="-285750">
              <a:buFont typeface="Arial"/>
              <a:buChar char="•"/>
            </a:pPr>
            <a:r>
              <a:rPr lang="en-US" dirty="0" smtClean="0"/>
              <a:t>Disable Touchpad</a:t>
            </a:r>
          </a:p>
          <a:p>
            <a:pPr marL="285750" indent="-285750">
              <a:buFont typeface="Arial"/>
              <a:buChar char="•"/>
            </a:pPr>
            <a:r>
              <a:rPr lang="en-US" dirty="0" smtClean="0"/>
              <a:t>FN + F10</a:t>
            </a:r>
          </a:p>
          <a:p>
            <a:pPr marL="742950" lvl="1" indent="-285750">
              <a:buFont typeface="Arial"/>
              <a:buChar char="•"/>
            </a:pPr>
            <a:r>
              <a:rPr lang="en-US" dirty="0" smtClean="0"/>
              <a:t>Mute Sound</a:t>
            </a:r>
          </a:p>
          <a:p>
            <a:pPr marL="285750" indent="-285750">
              <a:buFont typeface="Arial"/>
              <a:buChar char="•"/>
            </a:pPr>
            <a:r>
              <a:rPr lang="en-US" dirty="0" smtClean="0"/>
              <a:t>FN + F11</a:t>
            </a:r>
          </a:p>
          <a:p>
            <a:pPr marL="742950" lvl="1" indent="-285750">
              <a:buFont typeface="Arial"/>
              <a:buChar char="•"/>
            </a:pPr>
            <a:r>
              <a:rPr lang="en-US" dirty="0" smtClean="0"/>
              <a:t>Decrease Sound Volume</a:t>
            </a:r>
          </a:p>
          <a:p>
            <a:pPr marL="285750" indent="-285750">
              <a:buFont typeface="Arial"/>
              <a:buChar char="•"/>
            </a:pPr>
            <a:r>
              <a:rPr lang="en-US" dirty="0" smtClean="0"/>
              <a:t>FN + F12</a:t>
            </a:r>
          </a:p>
          <a:p>
            <a:pPr marL="742950" lvl="1" indent="-285750">
              <a:buFont typeface="Arial"/>
              <a:buChar char="•"/>
            </a:pPr>
            <a:r>
              <a:rPr lang="en-US" dirty="0" smtClean="0"/>
              <a:t>Increase </a:t>
            </a:r>
            <a:r>
              <a:rPr lang="en-US" dirty="0"/>
              <a:t>Sound </a:t>
            </a:r>
            <a:r>
              <a:rPr lang="en-US" dirty="0" smtClean="0"/>
              <a:t>Volume</a:t>
            </a:r>
            <a:endParaRPr lang="en-US" dirty="0"/>
          </a:p>
        </p:txBody>
      </p:sp>
    </p:spTree>
    <p:extLst>
      <p:ext uri="{BB962C8B-B14F-4D97-AF65-F5344CB8AC3E}">
        <p14:creationId xmlns:p14="http://schemas.microsoft.com/office/powerpoint/2010/main" val="146507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8462980"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Function Buttons (FN + F?)</a:t>
            </a:r>
          </a:p>
        </p:txBody>
      </p:sp>
      <p:pic>
        <p:nvPicPr>
          <p:cNvPr id="6" name="Picture 5" descr="IMG_20150322_20184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557" y="660417"/>
            <a:ext cx="3039065" cy="4098841"/>
          </a:xfrm>
          <a:prstGeom prst="rect">
            <a:avLst/>
          </a:prstGeom>
        </p:spPr>
        <p:style>
          <a:lnRef idx="1">
            <a:schemeClr val="dk1"/>
          </a:lnRef>
          <a:fillRef idx="2">
            <a:schemeClr val="dk1"/>
          </a:fillRef>
          <a:effectRef idx="1">
            <a:schemeClr val="dk1"/>
          </a:effectRef>
          <a:fontRef idx="minor">
            <a:schemeClr val="dk1"/>
          </a:fontRef>
        </p:style>
      </p:pic>
    </p:spTree>
    <p:extLst>
      <p:ext uri="{BB962C8B-B14F-4D97-AF65-F5344CB8AC3E}">
        <p14:creationId xmlns:p14="http://schemas.microsoft.com/office/powerpoint/2010/main" val="16373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5946641"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Multi-Touch Gestures</a:t>
            </a:r>
          </a:p>
        </p:txBody>
      </p:sp>
      <p:sp>
        <p:nvSpPr>
          <p:cNvPr id="3" name="TextBox 2"/>
          <p:cNvSpPr txBox="1"/>
          <p:nvPr/>
        </p:nvSpPr>
        <p:spPr>
          <a:xfrm>
            <a:off x="273000" y="712112"/>
            <a:ext cx="8712245" cy="3693319"/>
          </a:xfrm>
          <a:prstGeom prst="rect">
            <a:avLst/>
          </a:prstGeom>
          <a:noFill/>
        </p:spPr>
        <p:txBody>
          <a:bodyPr wrap="square" rtlCol="0">
            <a:spAutoFit/>
          </a:bodyPr>
          <a:lstStyle/>
          <a:p>
            <a:pPr marL="285750" indent="-285750">
              <a:buFont typeface="Arial"/>
              <a:buChar char="•"/>
            </a:pPr>
            <a:r>
              <a:rPr lang="en-US" dirty="0" smtClean="0"/>
              <a:t>Pan</a:t>
            </a:r>
          </a:p>
          <a:p>
            <a:pPr marL="742950" lvl="1" indent="-285750">
              <a:buFont typeface="Arial"/>
              <a:buChar char="•"/>
            </a:pPr>
            <a:r>
              <a:rPr lang="en-US" dirty="0" smtClean="0"/>
              <a:t>Use two fingers to scroll in the desired direction.</a:t>
            </a:r>
          </a:p>
          <a:p>
            <a:pPr marL="285750" indent="-285750">
              <a:buFont typeface="Arial"/>
              <a:buChar char="•"/>
            </a:pPr>
            <a:r>
              <a:rPr lang="en-US" dirty="0" smtClean="0"/>
              <a:t>Zoom</a:t>
            </a:r>
          </a:p>
          <a:p>
            <a:pPr marL="742950" lvl="1" indent="-285750">
              <a:buFont typeface="Arial"/>
              <a:buChar char="•"/>
            </a:pPr>
            <a:r>
              <a:rPr lang="en-US" dirty="0" smtClean="0"/>
              <a:t>Use multiple fingers to pinch or expand an object.</a:t>
            </a:r>
          </a:p>
          <a:p>
            <a:pPr marL="285750" indent="-285750">
              <a:buFont typeface="Arial"/>
              <a:buChar char="•"/>
            </a:pPr>
            <a:r>
              <a:rPr lang="en-US" dirty="0" smtClean="0"/>
              <a:t>Rotate</a:t>
            </a:r>
          </a:p>
          <a:p>
            <a:pPr marL="742950" lvl="1" indent="-285750">
              <a:buFont typeface="Arial"/>
              <a:buChar char="•"/>
            </a:pPr>
            <a:r>
              <a:rPr lang="en-US" dirty="0" smtClean="0"/>
              <a:t>Use two fingers to rotate in the desired direction.</a:t>
            </a:r>
          </a:p>
          <a:p>
            <a:pPr marL="285750" indent="-285750">
              <a:buFont typeface="Arial"/>
              <a:buChar char="•"/>
            </a:pPr>
            <a:r>
              <a:rPr lang="en-US" dirty="0" smtClean="0"/>
              <a:t>Press and tap</a:t>
            </a:r>
          </a:p>
          <a:p>
            <a:pPr marL="742950" lvl="1" indent="-285750">
              <a:buFont typeface="Arial"/>
              <a:buChar char="•"/>
            </a:pPr>
            <a:r>
              <a:rPr lang="en-US" dirty="0" smtClean="0"/>
              <a:t>Press an object and tap with an accessory finger for right clicking.</a:t>
            </a:r>
          </a:p>
          <a:p>
            <a:pPr marL="742950" lvl="1" indent="-285750">
              <a:buFont typeface="Arial"/>
              <a:buChar char="•"/>
            </a:pPr>
            <a:endParaRPr lang="en-US" dirty="0"/>
          </a:p>
          <a:p>
            <a:pPr marL="285750" indent="-285750">
              <a:buFont typeface="Arial"/>
              <a:buChar char="•"/>
            </a:pPr>
            <a:r>
              <a:rPr lang="en-US" dirty="0" smtClean="0"/>
              <a:t>Universal Standard on Most Devices</a:t>
            </a:r>
          </a:p>
          <a:p>
            <a:pPr marL="742950" lvl="1" indent="-285750">
              <a:buFont typeface="Arial"/>
              <a:buChar char="•"/>
            </a:pPr>
            <a:r>
              <a:rPr lang="en-US" dirty="0" smtClean="0"/>
              <a:t>Android</a:t>
            </a:r>
          </a:p>
          <a:p>
            <a:pPr marL="742950" lvl="1" indent="-285750">
              <a:buFont typeface="Arial"/>
              <a:buChar char="•"/>
            </a:pPr>
            <a:r>
              <a:rPr lang="en-US" dirty="0" smtClean="0"/>
              <a:t>Windows 8+ (Touchscreen or Pad)</a:t>
            </a:r>
          </a:p>
          <a:p>
            <a:pPr marL="742950" lvl="1" indent="-285750">
              <a:buFont typeface="Arial"/>
              <a:buChar char="•"/>
            </a:pPr>
            <a:r>
              <a:rPr lang="en-US" dirty="0" err="1" smtClean="0"/>
              <a:t>iOS</a:t>
            </a:r>
            <a:r>
              <a:rPr lang="en-US" dirty="0" smtClean="0"/>
              <a:t> (Mobile Device or Pad)</a:t>
            </a:r>
          </a:p>
        </p:txBody>
      </p:sp>
    </p:spTree>
    <p:extLst>
      <p:ext uri="{BB962C8B-B14F-4D97-AF65-F5344CB8AC3E}">
        <p14:creationId xmlns:p14="http://schemas.microsoft.com/office/powerpoint/2010/main" val="1549504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7857634"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Multi-Touch Gestures Illustrated</a:t>
            </a:r>
          </a:p>
        </p:txBody>
      </p:sp>
      <p:pic>
        <p:nvPicPr>
          <p:cNvPr id="4" name="Picture 3"/>
          <p:cNvPicPr>
            <a:picLocks noChangeAspect="1"/>
          </p:cNvPicPr>
          <p:nvPr/>
        </p:nvPicPr>
        <p:blipFill>
          <a:blip r:embed="rId3"/>
          <a:stretch>
            <a:fillRect/>
          </a:stretch>
        </p:blipFill>
        <p:spPr>
          <a:xfrm>
            <a:off x="1198842" y="1037563"/>
            <a:ext cx="6211487" cy="3844822"/>
          </a:xfrm>
          <a:prstGeom prst="rect">
            <a:avLst/>
          </a:prstGeom>
        </p:spPr>
      </p:pic>
    </p:spTree>
    <p:extLst>
      <p:ext uri="{BB962C8B-B14F-4D97-AF65-F5344CB8AC3E}">
        <p14:creationId xmlns:p14="http://schemas.microsoft.com/office/powerpoint/2010/main" val="5155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8700" y="-47469"/>
            <a:ext cx="5946641" cy="707886"/>
          </a:xfrm>
          <a:prstGeom prst="rect">
            <a:avLst/>
          </a:prstGeom>
          <a:noFill/>
        </p:spPr>
        <p:txBody>
          <a:bodyPr wrap="square" rtlCol="0">
            <a:spAutoFit/>
          </a:bodyPr>
          <a:lstStyle/>
          <a:p>
            <a:r>
              <a:rPr lang="en-US" sz="4000" b="1" i="1" dirty="0" smtClean="0">
                <a:solidFill>
                  <a:srgbClr val="0E275A"/>
                </a:solidFill>
                <a:effectLst>
                  <a:outerShdw blurRad="50800" dist="38100" dir="2700000" algn="tl" rotWithShape="0">
                    <a:srgbClr val="000000">
                      <a:alpha val="43000"/>
                    </a:srgbClr>
                  </a:outerShdw>
                </a:effectLst>
              </a:rPr>
              <a:t>Setting Up Tablet</a:t>
            </a:r>
          </a:p>
        </p:txBody>
      </p:sp>
      <p:sp>
        <p:nvSpPr>
          <p:cNvPr id="3" name="TextBox 2"/>
          <p:cNvSpPr txBox="1"/>
          <p:nvPr/>
        </p:nvSpPr>
        <p:spPr>
          <a:xfrm>
            <a:off x="273000" y="712112"/>
            <a:ext cx="8712245" cy="2862323"/>
          </a:xfrm>
          <a:prstGeom prst="rect">
            <a:avLst/>
          </a:prstGeom>
          <a:noFill/>
        </p:spPr>
        <p:txBody>
          <a:bodyPr wrap="square" rtlCol="0">
            <a:spAutoFit/>
          </a:bodyPr>
          <a:lstStyle/>
          <a:p>
            <a:pPr marL="285750" indent="-285750">
              <a:buFont typeface="Arial"/>
              <a:buChar char="•"/>
            </a:pPr>
            <a:r>
              <a:rPr lang="en-US" dirty="0" smtClean="0"/>
              <a:t>Signing Up for a Windows Live Account</a:t>
            </a:r>
          </a:p>
          <a:p>
            <a:pPr marL="742950" lvl="1" indent="-285750">
              <a:buFont typeface="Arial"/>
              <a:buChar char="•"/>
            </a:pPr>
            <a:r>
              <a:rPr lang="en-US" dirty="0" err="1" smtClean="0"/>
              <a:t>OneDrive</a:t>
            </a:r>
            <a:r>
              <a:rPr lang="en-US" dirty="0" smtClean="0"/>
              <a:t> (</a:t>
            </a:r>
            <a:r>
              <a:rPr lang="en-US" dirty="0" err="1" smtClean="0"/>
              <a:t>Skydrive</a:t>
            </a:r>
            <a:r>
              <a:rPr lang="en-US" dirty="0" smtClean="0"/>
              <a:t>)</a:t>
            </a:r>
          </a:p>
          <a:p>
            <a:pPr marL="742950" lvl="1" indent="-285750">
              <a:buFont typeface="Arial"/>
              <a:buChar char="•"/>
            </a:pPr>
            <a:r>
              <a:rPr lang="en-US" dirty="0" smtClean="0"/>
              <a:t>Outlook Email Account</a:t>
            </a:r>
          </a:p>
          <a:p>
            <a:pPr marL="742950" lvl="1" indent="-285750">
              <a:buFont typeface="Arial"/>
              <a:buChar char="•"/>
            </a:pPr>
            <a:r>
              <a:rPr lang="en-US" dirty="0" smtClean="0"/>
              <a:t>Unified Look/Feel</a:t>
            </a:r>
          </a:p>
          <a:p>
            <a:pPr marL="742950" lvl="1" indent="-285750">
              <a:buFont typeface="Arial"/>
              <a:buChar char="•"/>
            </a:pPr>
            <a:r>
              <a:rPr lang="en-US" dirty="0" smtClean="0"/>
              <a:t>Device Tracking</a:t>
            </a:r>
          </a:p>
          <a:p>
            <a:pPr marL="285750" indent="-285750">
              <a:buFont typeface="Arial"/>
              <a:buChar char="•"/>
            </a:pPr>
            <a:endParaRPr lang="en-US" dirty="0"/>
          </a:p>
          <a:p>
            <a:pPr marL="285750" indent="-285750">
              <a:buFont typeface="Arial"/>
              <a:buChar char="•"/>
            </a:pPr>
            <a:r>
              <a:rPr lang="en-US" dirty="0" smtClean="0"/>
              <a:t>Setting Up Wireless</a:t>
            </a:r>
          </a:p>
          <a:p>
            <a:pPr marL="742950" lvl="1" indent="-285750">
              <a:buFont typeface="Arial"/>
              <a:buChar char="•"/>
            </a:pPr>
            <a:r>
              <a:rPr lang="en-US" dirty="0" smtClean="0"/>
              <a:t>Connecting to a WAP</a:t>
            </a:r>
          </a:p>
          <a:p>
            <a:pPr marL="742950" lvl="1" indent="-285750">
              <a:buFont typeface="Arial"/>
              <a:buChar char="•"/>
            </a:pPr>
            <a:r>
              <a:rPr lang="en-US" dirty="0" smtClean="0"/>
              <a:t>Saving Connection</a:t>
            </a:r>
          </a:p>
          <a:p>
            <a:pPr marL="742950" lvl="1" indent="-285750">
              <a:buFont typeface="Arial"/>
              <a:buChar char="•"/>
            </a:pPr>
            <a:r>
              <a:rPr lang="en-US" dirty="0" smtClean="0"/>
              <a:t>Encryption and Public Access Points</a:t>
            </a:r>
          </a:p>
        </p:txBody>
      </p:sp>
      <p:pic>
        <p:nvPicPr>
          <p:cNvPr id="4" name="Picture 3"/>
          <p:cNvPicPr>
            <a:picLocks noChangeAspect="1"/>
          </p:cNvPicPr>
          <p:nvPr/>
        </p:nvPicPr>
        <p:blipFill>
          <a:blip r:embed="rId3"/>
          <a:stretch>
            <a:fillRect/>
          </a:stretch>
        </p:blipFill>
        <p:spPr>
          <a:xfrm>
            <a:off x="3523039" y="932182"/>
            <a:ext cx="5393224" cy="2362906"/>
          </a:xfrm>
          <a:prstGeom prst="rect">
            <a:avLst/>
          </a:prstGeom>
        </p:spPr>
      </p:pic>
    </p:spTree>
    <p:extLst>
      <p:ext uri="{BB962C8B-B14F-4D97-AF65-F5344CB8AC3E}">
        <p14:creationId xmlns:p14="http://schemas.microsoft.com/office/powerpoint/2010/main" val="244351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136554" y="4486283"/>
            <a:ext cx="2836821" cy="461665"/>
          </a:xfrm>
          <a:prstGeom prst="rect">
            <a:avLst/>
          </a:prstGeom>
          <a:noFill/>
        </p:spPr>
        <p:txBody>
          <a:bodyPr wrap="square" rtlCol="0">
            <a:spAutoFit/>
          </a:bodyPr>
          <a:lstStyle/>
          <a:p>
            <a:pPr algn="r"/>
            <a:r>
              <a:rPr lang="en-US" sz="1200" dirty="0" smtClean="0">
                <a:solidFill>
                  <a:schemeClr val="bg1"/>
                </a:solidFill>
              </a:rPr>
              <a:t>CIS-101 Computer Information Systems</a:t>
            </a:r>
          </a:p>
          <a:p>
            <a:pPr algn="r"/>
            <a:r>
              <a:rPr lang="en-US" sz="1200" dirty="0" smtClean="0">
                <a:solidFill>
                  <a:schemeClr val="bg1"/>
                </a:solidFill>
              </a:rPr>
              <a:t>General Education Core</a:t>
            </a:r>
            <a:endParaRPr lang="en-US" sz="1200" dirty="0">
              <a:solidFill>
                <a:schemeClr val="bg1"/>
              </a:solidFill>
            </a:endParaRPr>
          </a:p>
        </p:txBody>
      </p:sp>
      <p:sp>
        <p:nvSpPr>
          <p:cNvPr id="5" name="TextBox 4"/>
          <p:cNvSpPr txBox="1"/>
          <p:nvPr/>
        </p:nvSpPr>
        <p:spPr>
          <a:xfrm>
            <a:off x="1139480" y="1483559"/>
            <a:ext cx="7833895" cy="1846659"/>
          </a:xfrm>
          <a:prstGeom prst="rect">
            <a:avLst/>
          </a:prstGeom>
          <a:noFill/>
        </p:spPr>
        <p:txBody>
          <a:bodyPr wrap="square" rtlCol="0">
            <a:spAutoFit/>
          </a:bodyPr>
          <a:lstStyle/>
          <a:p>
            <a:pPr algn="r"/>
            <a:r>
              <a:rPr lang="en-US" sz="6000" b="1" i="1" dirty="0" smtClean="0">
                <a:solidFill>
                  <a:srgbClr val="FFFFFF"/>
                </a:solidFill>
                <a:effectLst>
                  <a:outerShdw blurRad="50800" dist="38100" dir="2700000" algn="tl" rotWithShape="0">
                    <a:srgbClr val="000000">
                      <a:alpha val="43000"/>
                    </a:srgbClr>
                  </a:outerShdw>
                </a:effectLst>
              </a:rPr>
              <a:t>Questions?</a:t>
            </a:r>
          </a:p>
          <a:p>
            <a:pPr algn="r"/>
            <a:r>
              <a:rPr lang="en-US" dirty="0"/>
              <a:t>“Ask one good question and you will get answers to three.” </a:t>
            </a:r>
            <a:br>
              <a:rPr lang="en-US" dirty="0"/>
            </a:br>
            <a:r>
              <a:rPr lang="en-US" dirty="0"/>
              <a:t>― </a:t>
            </a:r>
            <a:r>
              <a:rPr lang="en-US" b="1" dirty="0">
                <a:hlinkClick r:id="rId3"/>
              </a:rPr>
              <a:t>Robert J. </a:t>
            </a:r>
            <a:r>
              <a:rPr lang="en-US" b="1" dirty="0" err="1">
                <a:hlinkClick r:id="rId3"/>
              </a:rPr>
              <a:t>Braathe</a:t>
            </a:r>
            <a:endParaRPr lang="en-US" dirty="0" smtClean="0">
              <a:solidFill>
                <a:schemeClr val="bg1"/>
              </a:solidFill>
              <a:effectLst>
                <a:outerShdw blurRad="50800" dist="38100" dir="2700000" algn="tl" rotWithShape="0">
                  <a:scrgbClr r="0" g="0" b="0">
                    <a:alpha val="43000"/>
                  </a:scrgbClr>
                </a:outerShdw>
              </a:effectLst>
            </a:endParaRPr>
          </a:p>
          <a:p>
            <a:pPr algn="r"/>
            <a:r>
              <a:rPr lang="en-US" b="1" dirty="0" smtClean="0">
                <a:solidFill>
                  <a:schemeClr val="bg1"/>
                </a:solidFill>
                <a:effectLst>
                  <a:outerShdw blurRad="50800" dist="38100" dir="2700000" algn="tl" rotWithShape="0">
                    <a:scrgbClr r="0" g="0" b="0">
                      <a:alpha val="43000"/>
                    </a:scrgbClr>
                  </a:outerShdw>
                </a:effectLst>
              </a:rPr>
              <a:t> </a:t>
            </a:r>
            <a:endParaRPr lang="en-US" b="1" i="1" dirty="0" smtClean="0">
              <a:solidFill>
                <a:schemeClr val="bg1"/>
              </a:solidFill>
              <a:effectLst>
                <a:outerShdw blurRad="50800" dist="38100" dir="2700000" algn="tl" rotWithShape="0">
                  <a:scrgbClr r="0" g="0" b="0">
                    <a:alpha val="43000"/>
                  </a:scrgbClr>
                </a:outerShdw>
              </a:effectLst>
            </a:endParaRPr>
          </a:p>
        </p:txBody>
      </p:sp>
      <p:cxnSp>
        <p:nvCxnSpPr>
          <p:cNvPr id="7" name="Straight Connector 6"/>
          <p:cNvCxnSpPr/>
          <p:nvPr/>
        </p:nvCxnSpPr>
        <p:spPr>
          <a:xfrm flipH="1" flipV="1">
            <a:off x="1139480" y="2409300"/>
            <a:ext cx="7810160" cy="23737"/>
          </a:xfrm>
          <a:prstGeom prst="line">
            <a:avLst/>
          </a:prstGeom>
          <a:ln>
            <a:solidFill>
              <a:srgbClr val="0E275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509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2311</Words>
  <Application>Microsoft Office PowerPoint</Application>
  <PresentationFormat>On-screen Show (16:9)</PresentationFormat>
  <Paragraphs>401</Paragraphs>
  <Slides>50</Slides>
  <Notes>23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50</vt:i4>
      </vt:variant>
    </vt:vector>
  </HeadingPairs>
  <TitlesOfParts>
    <vt:vector size="62" baseType="lpstr">
      <vt:lpstr>Arial</vt:lpstr>
      <vt:lpstr>Calibri</vt:lpstr>
      <vt:lpstr>DejaVu Sans</vt:lpstr>
      <vt:lpstr>Geneva</vt:lpstr>
      <vt:lpstr>Helvetica</vt:lpstr>
      <vt:lpstr>Liberation Serif;Times New Roma</vt:lpstr>
      <vt:lpstr>Palatino</vt:lpstr>
      <vt:lpstr>Symbol</vt:lpstr>
      <vt:lpstr>Times New Roman</vt:lpstr>
      <vt:lpstr>WenQuanYi Zen Hei</vt:lpstr>
      <vt:lpstr>Wingdings</vt:lpstr>
      <vt:lpstr>Office Theme</vt:lpstr>
      <vt:lpstr>PowerPoint Presentation</vt:lpstr>
      <vt:lpstr>PowerPoint Presentation</vt:lpstr>
      <vt:lpstr>PowerPoint Presentation</vt:lpstr>
      <vt:lpstr>Computers in Your Career?</vt:lpstr>
      <vt:lpstr>PowerPoint Presentation</vt:lpstr>
      <vt:lpstr>Bits and Bytes:  The Language of Computers</vt:lpstr>
      <vt:lpstr>Of Computer Software</vt:lpstr>
      <vt:lpstr>PowerPoint Presentation</vt:lpstr>
      <vt:lpstr>PowerPoint Presentation</vt:lpstr>
      <vt:lpstr>PowerPoint Presentation</vt:lpstr>
      <vt:lpstr>PowerPoint Presentation</vt:lpstr>
      <vt:lpstr>What are some Input Devices?</vt:lpstr>
      <vt:lpstr>Specialty Keyboards</vt:lpstr>
      <vt:lpstr>Other Input Devices</vt:lpstr>
      <vt:lpstr>What are some Output Devices?</vt:lpstr>
      <vt:lpstr>The System Unit</vt:lpstr>
      <vt:lpstr>The Front Panel</vt:lpstr>
      <vt:lpstr>Computers in Automotive Technology</vt:lpstr>
      <vt:lpstr>Hard Disk Drives</vt:lpstr>
      <vt:lpstr>USB/Flash Drives/Flash Memory</vt:lpstr>
      <vt:lpstr>Inside the System Unit</vt:lpstr>
      <vt:lpstr>The Motherboard</vt:lpstr>
      <vt:lpstr>The Laptop</vt:lpstr>
      <vt:lpstr>Central Processing Unit (CPU)</vt:lpstr>
      <vt:lpstr>Memory Module</vt:lpstr>
      <vt:lpstr>The Beginning of Car Computers</vt:lpstr>
      <vt:lpstr>Electronic Control Unit (ECU)</vt:lpstr>
      <vt:lpstr>Typical ECUs</vt:lpstr>
      <vt:lpstr>A typical PC Operating System  arena of peripheral device control</vt:lpstr>
      <vt:lpstr>Typical Control of the  Operating System</vt:lpstr>
      <vt:lpstr>The Engine Control Module ECM</vt:lpstr>
      <vt:lpstr>Electronic Control Module</vt:lpstr>
      <vt:lpstr>The Computer’s  Central Processing Unit - CPU</vt:lpstr>
      <vt:lpstr>Computer - Central Processing Unit</vt:lpstr>
      <vt:lpstr>Modern ECUs</vt:lpstr>
      <vt:lpstr>Controller Area Network (CAN) VS. Local Area Network (LAN)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North Florida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Guntherberg</dc:creator>
  <cp:lastModifiedBy>Dee Reynolds</cp:lastModifiedBy>
  <cp:revision>30</cp:revision>
  <dcterms:created xsi:type="dcterms:W3CDTF">2015-03-22T18:54:02Z</dcterms:created>
  <dcterms:modified xsi:type="dcterms:W3CDTF">2017-04-06T02:47:17Z</dcterms:modified>
</cp:coreProperties>
</file>